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47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685800" y="1981080"/>
            <a:ext cx="77724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28" name="PlaceHolder 3"/>
          <p:cNvSpPr>
            <a:spLocks noGrp="1"/>
          </p:cNvSpPr>
          <p:nvPr>
            <p:ph type="body"/>
          </p:nvPr>
        </p:nvSpPr>
        <p:spPr>
          <a:xfrm>
            <a:off x="685800" y="4130640"/>
            <a:ext cx="77724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30" name="PlaceHolder 2"/>
          <p:cNvSpPr>
            <a:spLocks noGrp="1"/>
          </p:cNvSpPr>
          <p:nvPr>
            <p:ph type="body"/>
          </p:nvPr>
        </p:nvSpPr>
        <p:spPr>
          <a:xfrm>
            <a:off x="685800" y="198108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31" name="PlaceHolder 3"/>
          <p:cNvSpPr>
            <a:spLocks noGrp="1"/>
          </p:cNvSpPr>
          <p:nvPr>
            <p:ph type="body"/>
          </p:nvPr>
        </p:nvSpPr>
        <p:spPr>
          <a:xfrm>
            <a:off x="4668480" y="198108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32" name="PlaceHolder 4"/>
          <p:cNvSpPr>
            <a:spLocks noGrp="1"/>
          </p:cNvSpPr>
          <p:nvPr>
            <p:ph type="body"/>
          </p:nvPr>
        </p:nvSpPr>
        <p:spPr>
          <a:xfrm>
            <a:off x="4668480" y="413064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33" name="PlaceHolder 5"/>
          <p:cNvSpPr>
            <a:spLocks noGrp="1"/>
          </p:cNvSpPr>
          <p:nvPr>
            <p:ph type="body"/>
          </p:nvPr>
        </p:nvSpPr>
        <p:spPr>
          <a:xfrm>
            <a:off x="685800" y="413064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35" name="PlaceHolder 2"/>
          <p:cNvSpPr>
            <a:spLocks noGrp="1"/>
          </p:cNvSpPr>
          <p:nvPr>
            <p:ph type="body"/>
          </p:nvPr>
        </p:nvSpPr>
        <p:spPr>
          <a:xfrm>
            <a:off x="685800" y="1981080"/>
            <a:ext cx="77724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36" name="PlaceHolder 3"/>
          <p:cNvSpPr>
            <a:spLocks noGrp="1"/>
          </p:cNvSpPr>
          <p:nvPr>
            <p:ph type="body"/>
          </p:nvPr>
        </p:nvSpPr>
        <p:spPr>
          <a:xfrm>
            <a:off x="685800" y="1981080"/>
            <a:ext cx="77724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pic>
        <p:nvPicPr>
          <p:cNvPr id="37" name="Рисунок 36"/>
          <p:cNvPicPr/>
          <p:nvPr/>
        </p:nvPicPr>
        <p:blipFill>
          <a:blip r:embed="rId2"/>
          <a:stretch/>
        </p:blipFill>
        <p:spPr>
          <a:xfrm>
            <a:off x="1993320" y="1981080"/>
            <a:ext cx="5157000" cy="4114800"/>
          </a:xfrm>
          <a:prstGeom prst="rect">
            <a:avLst/>
          </a:prstGeom>
          <a:ln>
            <a:noFill/>
          </a:ln>
        </p:spPr>
      </p:pic>
      <p:pic>
        <p:nvPicPr>
          <p:cNvPr id="38" name="Рисунок 37"/>
          <p:cNvPicPr/>
          <p:nvPr/>
        </p:nvPicPr>
        <p:blipFill>
          <a:blip r:embed="rId2"/>
          <a:stretch/>
        </p:blipFill>
        <p:spPr>
          <a:xfrm>
            <a:off x="1993320" y="1981080"/>
            <a:ext cx="5157000" cy="411480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6" name="PlaceHolder 2"/>
          <p:cNvSpPr>
            <a:spLocks noGrp="1"/>
          </p:cNvSpPr>
          <p:nvPr>
            <p:ph type="subTitle"/>
          </p:nvPr>
        </p:nvSpPr>
        <p:spPr>
          <a:xfrm>
            <a:off x="685800" y="1981080"/>
            <a:ext cx="7772400" cy="411480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8" name="PlaceHolder 2"/>
          <p:cNvSpPr>
            <a:spLocks noGrp="1"/>
          </p:cNvSpPr>
          <p:nvPr>
            <p:ph type="body"/>
          </p:nvPr>
        </p:nvSpPr>
        <p:spPr>
          <a:xfrm>
            <a:off x="685800" y="1981080"/>
            <a:ext cx="77724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10" name="PlaceHolder 2"/>
          <p:cNvSpPr>
            <a:spLocks noGrp="1"/>
          </p:cNvSpPr>
          <p:nvPr>
            <p:ph type="body"/>
          </p:nvPr>
        </p:nvSpPr>
        <p:spPr>
          <a:xfrm>
            <a:off x="685800" y="1981080"/>
            <a:ext cx="37926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11" name="PlaceHolder 3"/>
          <p:cNvSpPr>
            <a:spLocks noGrp="1"/>
          </p:cNvSpPr>
          <p:nvPr>
            <p:ph type="body"/>
          </p:nvPr>
        </p:nvSpPr>
        <p:spPr>
          <a:xfrm>
            <a:off x="4668480" y="1981080"/>
            <a:ext cx="37926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609120"/>
            <a:ext cx="7772400" cy="52995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15" name="PlaceHolder 2"/>
          <p:cNvSpPr>
            <a:spLocks noGrp="1"/>
          </p:cNvSpPr>
          <p:nvPr>
            <p:ph type="body"/>
          </p:nvPr>
        </p:nvSpPr>
        <p:spPr>
          <a:xfrm>
            <a:off x="685800" y="198108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16" name="PlaceHolder 3"/>
          <p:cNvSpPr>
            <a:spLocks noGrp="1"/>
          </p:cNvSpPr>
          <p:nvPr>
            <p:ph type="body"/>
          </p:nvPr>
        </p:nvSpPr>
        <p:spPr>
          <a:xfrm>
            <a:off x="685800" y="413064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17" name="PlaceHolder 4"/>
          <p:cNvSpPr>
            <a:spLocks noGrp="1"/>
          </p:cNvSpPr>
          <p:nvPr>
            <p:ph type="body"/>
          </p:nvPr>
        </p:nvSpPr>
        <p:spPr>
          <a:xfrm>
            <a:off x="4668480" y="1981080"/>
            <a:ext cx="37926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19" name="PlaceHolder 2"/>
          <p:cNvSpPr>
            <a:spLocks noGrp="1"/>
          </p:cNvSpPr>
          <p:nvPr>
            <p:ph type="body"/>
          </p:nvPr>
        </p:nvSpPr>
        <p:spPr>
          <a:xfrm>
            <a:off x="685800" y="1981080"/>
            <a:ext cx="3792600" cy="411480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20" name="PlaceHolder 3"/>
          <p:cNvSpPr>
            <a:spLocks noGrp="1"/>
          </p:cNvSpPr>
          <p:nvPr>
            <p:ph type="body"/>
          </p:nvPr>
        </p:nvSpPr>
        <p:spPr>
          <a:xfrm>
            <a:off x="4668480" y="198108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21" name="PlaceHolder 4"/>
          <p:cNvSpPr>
            <a:spLocks noGrp="1"/>
          </p:cNvSpPr>
          <p:nvPr>
            <p:ph type="body"/>
          </p:nvPr>
        </p:nvSpPr>
        <p:spPr>
          <a:xfrm>
            <a:off x="4668480" y="413064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endParaRPr lang="en-US" sz="4400" b="0" strike="noStrike" spc="-1">
              <a:solidFill>
                <a:srgbClr val="000000"/>
              </a:solidFill>
              <a:uFill>
                <a:solidFill>
                  <a:srgbClr val="FFFFFF"/>
                </a:solidFill>
              </a:uFill>
              <a:latin typeface="Times New Roman"/>
            </a:endParaRPr>
          </a:p>
        </p:txBody>
      </p:sp>
      <p:sp>
        <p:nvSpPr>
          <p:cNvPr id="23" name="PlaceHolder 2"/>
          <p:cNvSpPr>
            <a:spLocks noGrp="1"/>
          </p:cNvSpPr>
          <p:nvPr>
            <p:ph type="body"/>
          </p:nvPr>
        </p:nvSpPr>
        <p:spPr>
          <a:xfrm>
            <a:off x="685800" y="198108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24" name="PlaceHolder 3"/>
          <p:cNvSpPr>
            <a:spLocks noGrp="1"/>
          </p:cNvSpPr>
          <p:nvPr>
            <p:ph type="body"/>
          </p:nvPr>
        </p:nvSpPr>
        <p:spPr>
          <a:xfrm>
            <a:off x="4668480" y="1981080"/>
            <a:ext cx="37926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
        <p:nvSpPr>
          <p:cNvPr id="25" name="PlaceHolder 4"/>
          <p:cNvSpPr>
            <a:spLocks noGrp="1"/>
          </p:cNvSpPr>
          <p:nvPr>
            <p:ph type="body"/>
          </p:nvPr>
        </p:nvSpPr>
        <p:spPr>
          <a:xfrm>
            <a:off x="685800" y="4130640"/>
            <a:ext cx="7772400" cy="1962720"/>
          </a:xfrm>
          <a:prstGeom prst="rect">
            <a:avLst/>
          </a:prstGeom>
        </p:spPr>
        <p:txBody>
          <a:bodyPr lIns="90000" tIns="46800" rIns="90000" bIns="46800"/>
          <a:lstStyle/>
          <a:p>
            <a:endParaRPr lang="en-US" sz="3200" b="0" strike="noStrike" spc="-1">
              <a:solidFill>
                <a:srgbClr val="000000"/>
              </a:solidFill>
              <a:uFill>
                <a:solidFill>
                  <a:srgbClr val="FFFFFF"/>
                </a:solidFill>
              </a:uFill>
              <a:latin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609120"/>
            <a:ext cx="7772400" cy="1143000"/>
          </a:xfrm>
          <a:prstGeom prst="rect">
            <a:avLst/>
          </a:prstGeom>
        </p:spPr>
        <p:txBody>
          <a:bodyPr lIns="90000" tIns="46800" rIns="90000" bIns="46800" anchor="ctr"/>
          <a:lstStyle/>
          <a:p>
            <a:pPr algn="ctr"/>
            <a:r>
              <a:rPr lang="en-US" sz="4400" b="0" strike="noStrike" spc="-1">
                <a:solidFill>
                  <a:srgbClr val="000000"/>
                </a:solidFill>
                <a:uFill>
                  <a:solidFill>
                    <a:srgbClr val="FFFFFF"/>
                  </a:solidFill>
                </a:uFill>
                <a:latin typeface="Times New Roman"/>
              </a:rPr>
              <a:t>Click to edit the title text format</a:t>
            </a:r>
          </a:p>
        </p:txBody>
      </p:sp>
      <p:sp>
        <p:nvSpPr>
          <p:cNvPr id="6" name="PlaceHolder 2"/>
          <p:cNvSpPr>
            <a:spLocks noGrp="1"/>
          </p:cNvSpPr>
          <p:nvPr>
            <p:ph type="body"/>
          </p:nvPr>
        </p:nvSpPr>
        <p:spPr>
          <a:xfrm>
            <a:off x="685800" y="1981080"/>
            <a:ext cx="7772400" cy="4114800"/>
          </a:xfrm>
          <a:prstGeom prst="rect">
            <a:avLst/>
          </a:prstGeom>
        </p:spPr>
        <p:txBody>
          <a:bodyPr lIns="90000" tIns="46800" rIns="90000" bIns="46800"/>
          <a:lstStyle/>
          <a:p>
            <a:pPr marL="342720" indent="-342720">
              <a:buClr>
                <a:srgbClr val="000000"/>
              </a:buClr>
              <a:buFont typeface="Times New Roman"/>
              <a:buChar char="•"/>
            </a:pPr>
            <a:r>
              <a:rPr lang="en-US" sz="3200" b="0" strike="noStrike" spc="-1">
                <a:solidFill>
                  <a:srgbClr val="000000"/>
                </a:solidFill>
                <a:uFill>
                  <a:solidFill>
                    <a:srgbClr val="FFFFFF"/>
                  </a:solidFill>
                </a:uFill>
                <a:latin typeface="Times New Roman"/>
              </a:rPr>
              <a:t>Click to edit the outline text format</a:t>
            </a:r>
          </a:p>
          <a:p>
            <a:pPr marL="742680" lvl="1" indent="-285480">
              <a:buClr>
                <a:srgbClr val="000000"/>
              </a:buClr>
              <a:buFont typeface="Times New Roman"/>
              <a:buChar char="–"/>
            </a:pPr>
            <a:r>
              <a:rPr lang="en-US" sz="2800" b="0" strike="noStrike" spc="-1">
                <a:solidFill>
                  <a:srgbClr val="000000"/>
                </a:solidFill>
                <a:uFill>
                  <a:solidFill>
                    <a:srgbClr val="FFFFFF"/>
                  </a:solidFill>
                </a:uFill>
                <a:latin typeface="Times New Roman"/>
              </a:rPr>
              <a:t>Second Outline Level</a:t>
            </a:r>
          </a:p>
          <a:p>
            <a:pPr marL="1143000" lvl="2" indent="-228600">
              <a:buClr>
                <a:srgbClr val="000000"/>
              </a:buClr>
              <a:buFont typeface="Times New Roman"/>
              <a:buChar char="•"/>
            </a:pPr>
            <a:r>
              <a:rPr lang="en-US" sz="2400" b="0" strike="noStrike" spc="-1">
                <a:solidFill>
                  <a:srgbClr val="000000"/>
                </a:solidFill>
                <a:uFill>
                  <a:solidFill>
                    <a:srgbClr val="FFFFFF"/>
                  </a:solidFill>
                </a:uFill>
                <a:latin typeface="Times New Roman"/>
              </a:rPr>
              <a:t>Third Outline Level</a:t>
            </a:r>
          </a:p>
          <a:p>
            <a:pPr marL="1600200" lvl="3" indent="-228600">
              <a:buClr>
                <a:srgbClr val="000000"/>
              </a:buClr>
              <a:buFont typeface="Times New Roman"/>
              <a:buChar char="–"/>
            </a:pPr>
            <a:r>
              <a:rPr lang="en-US" sz="2000" b="0" strike="noStrike" spc="-1">
                <a:solidFill>
                  <a:srgbClr val="000000"/>
                </a:solidFill>
                <a:uFill>
                  <a:solidFill>
                    <a:srgbClr val="FFFFFF"/>
                  </a:solidFill>
                </a:uFill>
                <a:latin typeface="Times New Roman"/>
              </a:rPr>
              <a:t>Fourth Outline Level</a:t>
            </a:r>
          </a:p>
          <a:p>
            <a:pPr marL="2057400" lvl="4" indent="-228600">
              <a:buClr>
                <a:srgbClr val="000000"/>
              </a:buClr>
              <a:buFont typeface="Times New Roman"/>
              <a:buChar char="»"/>
            </a:pPr>
            <a:r>
              <a:rPr lang="en-US" sz="2000" b="0" strike="noStrike" spc="-1">
                <a:solidFill>
                  <a:srgbClr val="000000"/>
                </a:solidFill>
                <a:uFill>
                  <a:solidFill>
                    <a:srgbClr val="FFFFFF"/>
                  </a:solidFill>
                </a:uFill>
                <a:latin typeface="Times New Roman"/>
              </a:rPr>
              <a:t>Fifth Outline Level</a:t>
            </a:r>
          </a:p>
          <a:p>
            <a:pPr marL="2057400" lvl="5" indent="-228600">
              <a:buClr>
                <a:srgbClr val="000000"/>
              </a:buClr>
              <a:buFont typeface="Times New Roman"/>
              <a:buChar char="»"/>
            </a:pPr>
            <a:r>
              <a:rPr lang="en-US" sz="2000" b="0" strike="noStrike" spc="-1">
                <a:solidFill>
                  <a:srgbClr val="000000"/>
                </a:solidFill>
                <a:uFill>
                  <a:solidFill>
                    <a:srgbClr val="FFFFFF"/>
                  </a:solidFill>
                </a:uFill>
                <a:latin typeface="Times New Roman"/>
              </a:rPr>
              <a:t>Sixth Outline Level</a:t>
            </a:r>
          </a:p>
          <a:p>
            <a:pPr marL="2057400" lvl="6" indent="-228600">
              <a:buClr>
                <a:srgbClr val="000000"/>
              </a:buClr>
              <a:buFont typeface="Times New Roman"/>
              <a:buChar char="»"/>
            </a:pPr>
            <a:r>
              <a:rPr lang="en-US" sz="2000" b="0" strike="noStrike" spc="-1">
                <a:solidFill>
                  <a:srgbClr val="000000"/>
                </a:solidFill>
                <a:uFill>
                  <a:solidFill>
                    <a:srgbClr val="FFFFFF"/>
                  </a:solidFill>
                </a:uFill>
                <a:latin typeface="Times New Roman"/>
              </a:rPr>
              <a:t>Seventh Outline Level</a:t>
            </a:r>
          </a:p>
        </p:txBody>
      </p:sp>
      <p:sp>
        <p:nvSpPr>
          <p:cNvPr id="2" name="PlaceHolder 3"/>
          <p:cNvSpPr>
            <a:spLocks noGrp="1"/>
          </p:cNvSpPr>
          <p:nvPr>
            <p:ph type="dt"/>
          </p:nvPr>
        </p:nvSpPr>
        <p:spPr>
          <a:xfrm>
            <a:off x="685800" y="6248520"/>
            <a:ext cx="1905120" cy="457200"/>
          </a:xfrm>
          <a:prstGeom prst="rect">
            <a:avLst/>
          </a:prstGeom>
        </p:spPr>
        <p:txBody>
          <a:bodyPr lIns="90000" tIns="46800" rIns="90000" bIns="46800"/>
          <a:lstStyle/>
          <a:p>
            <a:r>
              <a:rPr lang="ru-RU" sz="2400" b="0" strike="noStrike" spc="-1">
                <a:solidFill>
                  <a:srgbClr val="000000"/>
                </a:solidFill>
                <a:uFill>
                  <a:solidFill>
                    <a:srgbClr val="FFFFFF"/>
                  </a:solidFill>
                </a:uFill>
                <a:latin typeface="Times New Roman"/>
              </a:rPr>
              <a:t>&lt;date/time&gt;</a:t>
            </a:r>
            <a:endParaRPr lang="en-US" sz="2400" b="0" strike="noStrike" spc="-1">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124080" y="6248520"/>
            <a:ext cx="2895840" cy="457200"/>
          </a:xfrm>
          <a:prstGeom prst="rect">
            <a:avLst/>
          </a:prstGeom>
        </p:spPr>
        <p:txBody>
          <a:bodyPr lIns="90000" tIns="46800" rIns="90000" bIns="46800"/>
          <a:lstStyle/>
          <a:p>
            <a:r>
              <a:rPr lang="ru-RU" sz="2400" b="0" strike="noStrike" spc="-1">
                <a:solidFill>
                  <a:srgbClr val="000000"/>
                </a:solidFill>
                <a:uFill>
                  <a:solidFill>
                    <a:srgbClr val="FFFFFF"/>
                  </a:solidFill>
                </a:uFill>
                <a:latin typeface="Times New Roman"/>
              </a:rPr>
              <a:t>&lt;footer&gt;</a:t>
            </a:r>
            <a:endParaRPr lang="en-US" sz="2400" b="0" strike="noStrike" spc="-1">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6553080" y="6248520"/>
            <a:ext cx="1905120" cy="457200"/>
          </a:xfrm>
          <a:prstGeom prst="rect">
            <a:avLst/>
          </a:prstGeom>
        </p:spPr>
        <p:txBody>
          <a:bodyPr lIns="90000" tIns="46800" rIns="90000" bIns="46800"/>
          <a:lstStyle/>
          <a:p>
            <a:fld id="{615B072D-C20F-42FE-B0BE-7F98ADA247F5}" type="slidenum">
              <a:rPr lang="ru-RU" sz="2400" b="0" strike="noStrike" spc="-1">
                <a:solidFill>
                  <a:srgbClr val="000000"/>
                </a:solidFill>
                <a:uFill>
                  <a:solidFill>
                    <a:srgbClr val="FFFFFF"/>
                  </a:solidFill>
                </a:uFill>
                <a:latin typeface="Times New Roman"/>
              </a:rPr>
              <a:t>‹#›</a:t>
            </a:fld>
            <a:endParaRPr lang="en-US" sz="2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TextShape 1"/>
          <p:cNvSpPr txBox="1"/>
          <p:nvPr/>
        </p:nvSpPr>
        <p:spPr>
          <a:xfrm>
            <a:off x="684360" y="2491920"/>
            <a:ext cx="7772400" cy="1143000"/>
          </a:xfrm>
          <a:prstGeom prst="rect">
            <a:avLst/>
          </a:prstGeom>
          <a:noFill/>
          <a:ln>
            <a:noFill/>
          </a:ln>
        </p:spPr>
        <p:txBody>
          <a:bodyPr lIns="90000" tIns="46800" rIns="90000" bIns="46800" anchor="ctr"/>
          <a:lstStyle/>
          <a:p>
            <a:pPr algn="ctr"/>
            <a:r>
              <a:rPr lang="ru-RU" sz="5500" b="0" strike="noStrike" spc="-1">
                <a:solidFill>
                  <a:srgbClr val="000000"/>
                </a:solidFill>
                <a:uFill>
                  <a:solidFill>
                    <a:srgbClr val="FFFFFF"/>
                  </a:solidFill>
                </a:uFill>
                <a:latin typeface="Times New Roman"/>
              </a:rPr>
              <a:t>Lecture 3</a:t>
            </a:r>
            <a:endParaRPr lang="en-US" sz="4400" b="0" strike="noStrike" spc="-1">
              <a:solidFill>
                <a:srgbClr val="000000"/>
              </a:solidFill>
              <a:uFill>
                <a:solidFill>
                  <a:srgbClr val="FFFFFF"/>
                </a:solidFill>
              </a:uFill>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 name="TextShape 1"/>
          <p:cNvSpPr txBox="1"/>
          <p:nvPr/>
        </p:nvSpPr>
        <p:spPr>
          <a:xfrm>
            <a:off x="685800" y="609120"/>
            <a:ext cx="7772400" cy="1143000"/>
          </a:xfrm>
          <a:prstGeom prst="rect">
            <a:avLst/>
          </a:prstGeom>
          <a:noFill/>
          <a:ln>
            <a:noFill/>
          </a:ln>
        </p:spPr>
        <p:txBody>
          <a:bodyPr lIns="90000" tIns="46800" rIns="90000" bIns="46800" anchor="ctr"/>
          <a:lstStyle/>
          <a:p>
            <a:pPr algn="ctr"/>
            <a:r>
              <a:rPr lang="ru-RU" sz="3200" b="1" strike="noStrike" spc="-1">
                <a:solidFill>
                  <a:srgbClr val="000000"/>
                </a:solidFill>
                <a:uFill>
                  <a:solidFill>
                    <a:srgbClr val="FFFFFF"/>
                  </a:solidFill>
                </a:uFill>
                <a:latin typeface="Times New Roman"/>
              </a:rPr>
              <a:t>8. Elements of the regional Security management system (Part 2)</a:t>
            </a:r>
            <a:endParaRPr lang="en-US" sz="4400" b="0" strike="noStrike" spc="-1">
              <a:solidFill>
                <a:srgbClr val="000000"/>
              </a:solidFill>
              <a:uFill>
                <a:solidFill>
                  <a:srgbClr val="FFFFFF"/>
                </a:solidFill>
              </a:uFill>
              <a:latin typeface="Times New Roman"/>
            </a:endParaRPr>
          </a:p>
        </p:txBody>
      </p:sp>
      <p:sp>
        <p:nvSpPr>
          <p:cNvPr id="57" name="TextShape 2"/>
          <p:cNvSpPr txBox="1"/>
          <p:nvPr/>
        </p:nvSpPr>
        <p:spPr>
          <a:xfrm>
            <a:off x="685800" y="1981080"/>
            <a:ext cx="7989840" cy="4400640"/>
          </a:xfrm>
          <a:prstGeom prst="rect">
            <a:avLst/>
          </a:prstGeom>
          <a:noFill/>
          <a:ln>
            <a:noFill/>
          </a:ln>
        </p:spPr>
        <p:txBody>
          <a:bodyPr lIns="90000" tIns="46800" rIns="90000" bIns="46800"/>
          <a:lstStyle/>
          <a:p>
            <a:pPr marL="609480" indent="-609480">
              <a:lnSpc>
                <a:spcPct val="80000"/>
              </a:lnSpc>
            </a:pPr>
            <a:r>
              <a:rPr lang="ru-RU" sz="2000" b="0" strike="noStrike" spc="-1">
                <a:solidFill>
                  <a:srgbClr val="000000"/>
                </a:solidFill>
                <a:uFill>
                  <a:solidFill>
                    <a:srgbClr val="FFFFFF"/>
                  </a:solidFill>
                </a:uFill>
                <a:latin typeface="Times New Roman"/>
                <a:ea typeface="Times New Roman"/>
              </a:rPr>
              <a:t>4. Management technology is a purposeful sequence of management operations, a set of techniques, methods, forms and methods for obtaining the best final results of the system's functioning.</a:t>
            </a:r>
            <a:endParaRPr lang="en-US" sz="3200" b="0" strike="noStrike" spc="-1">
              <a:solidFill>
                <a:srgbClr val="000000"/>
              </a:solidFill>
              <a:uFill>
                <a:solidFill>
                  <a:srgbClr val="FFFFFF"/>
                </a:solidFill>
              </a:uFill>
              <a:latin typeface="Times New Roman"/>
            </a:endParaRPr>
          </a:p>
          <a:p>
            <a:pPr marL="609480" indent="-609480">
              <a:lnSpc>
                <a:spcPct val="80000"/>
              </a:lnSpc>
            </a:pPr>
            <a:r>
              <a:rPr lang="ru-RU" sz="2000" b="0" strike="noStrike" spc="-1">
                <a:solidFill>
                  <a:srgbClr val="000000"/>
                </a:solidFill>
                <a:uFill>
                  <a:solidFill>
                    <a:srgbClr val="FFFFFF"/>
                  </a:solidFill>
                </a:uFill>
                <a:latin typeface="Times New Roman"/>
                <a:ea typeface="Times New Roman"/>
              </a:rPr>
              <a:t>5. The management process is modeled using a network graph, operograms and organograms of problem solving and technological maps of the management process and is regulated by specially developed regulatory and methodological documents that reflect the specifics of security management.</a:t>
            </a:r>
            <a:endParaRPr lang="en-US" sz="3200" b="0" strike="noStrike" spc="-1">
              <a:solidFill>
                <a:srgbClr val="000000"/>
              </a:solidFill>
              <a:uFill>
                <a:solidFill>
                  <a:srgbClr val="FFFFFF"/>
                </a:solidFill>
              </a:uFill>
              <a:latin typeface="Times New Roman"/>
            </a:endParaRPr>
          </a:p>
          <a:p>
            <a:pPr marL="609480" indent="-609480">
              <a:lnSpc>
                <a:spcPct val="80000"/>
              </a:lnSpc>
            </a:pPr>
            <a:r>
              <a:rPr lang="ru-RU" sz="2000" b="0" strike="noStrike" spc="-1">
                <a:solidFill>
                  <a:srgbClr val="000000"/>
                </a:solidFill>
                <a:uFill>
                  <a:solidFill>
                    <a:srgbClr val="FFFFFF"/>
                  </a:solidFill>
                </a:uFill>
                <a:latin typeface="Times New Roman"/>
                <a:ea typeface="Times New Roman"/>
              </a:rPr>
              <a:t>6. Safety management functions are a special type of management activity, a product of the process of division and specialization of labor, which are part of the management process, allocated on a specific basis. The general functions of security management include: forecasting, rationing, planning, organization, regulation, motivation, control, accounting, and analysis.</a:t>
            </a:r>
            <a:endParaRPr lang="en-US" sz="3200" b="0" strike="noStrike" spc="-1">
              <a:solidFill>
                <a:srgbClr val="000000"/>
              </a:solidFill>
              <a:uFill>
                <a:solidFill>
                  <a:srgbClr val="FFFFFF"/>
                </a:solidFill>
              </a:uFill>
              <a:latin typeface="Times New Roman"/>
            </a:endParaRPr>
          </a:p>
          <a:p>
            <a:pPr marL="609480" indent="-609480">
              <a:lnSpc>
                <a:spcPct val="80000"/>
              </a:lnSpc>
              <a:buClr>
                <a:srgbClr val="000000"/>
              </a:buClr>
              <a:buFont typeface="Times New Roman"/>
              <a:buChar char="•"/>
            </a:pPr>
            <a:r>
              <a:rPr lang="ru-RU" sz="20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 name="TextShape 1"/>
          <p:cNvSpPr txBox="1"/>
          <p:nvPr/>
        </p:nvSpPr>
        <p:spPr>
          <a:xfrm>
            <a:off x="684360" y="333000"/>
            <a:ext cx="7772400" cy="73188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8. Elements of the regional security management system (Part 3)</a:t>
            </a:r>
            <a:endParaRPr lang="en-US" sz="4400" b="0" strike="noStrike" spc="-1">
              <a:solidFill>
                <a:srgbClr val="000000"/>
              </a:solidFill>
              <a:uFill>
                <a:solidFill>
                  <a:srgbClr val="FFFFFF"/>
                </a:solidFill>
              </a:uFill>
              <a:latin typeface="Times New Roman"/>
            </a:endParaRPr>
          </a:p>
        </p:txBody>
      </p:sp>
      <p:sp>
        <p:nvSpPr>
          <p:cNvPr id="59" name="TextShape 2"/>
          <p:cNvSpPr txBox="1"/>
          <p:nvPr/>
        </p:nvSpPr>
        <p:spPr>
          <a:xfrm>
            <a:off x="539280" y="1412640"/>
            <a:ext cx="8425080" cy="5040360"/>
          </a:xfrm>
          <a:prstGeom prst="rect">
            <a:avLst/>
          </a:prstGeom>
          <a:noFill/>
          <a:ln>
            <a:noFill/>
          </a:ln>
        </p:spPr>
        <p:txBody>
          <a:bodyPr lIns="90000" tIns="46800" rIns="90000" bIns="46800"/>
          <a:lstStyle/>
          <a:p>
            <a:pPr marL="609480" indent="-609480">
              <a:lnSpc>
                <a:spcPct val="80000"/>
              </a:lnSpc>
            </a:pPr>
            <a:r>
              <a:rPr lang="ru-RU" sz="2000" b="0" strike="noStrike" spc="-1">
                <a:solidFill>
                  <a:srgbClr val="000000"/>
                </a:solidFill>
                <a:uFill>
                  <a:solidFill>
                    <a:srgbClr val="FFFFFF"/>
                  </a:solidFill>
                </a:uFill>
                <a:latin typeface="Times New Roman"/>
                <a:ea typeface="Times New Roman"/>
              </a:rPr>
              <a:t>7. Management principles are the basic starting points of management theory, fundamental rules that reflect the aggregate requirements of the laws of the objective world in the practice of regional management.</a:t>
            </a:r>
            <a:endParaRPr lang="en-US" sz="3200" b="0" strike="noStrike" spc="-1">
              <a:solidFill>
                <a:srgbClr val="000000"/>
              </a:solidFill>
              <a:uFill>
                <a:solidFill>
                  <a:srgbClr val="FFFFFF"/>
                </a:solidFill>
              </a:uFill>
              <a:latin typeface="Times New Roman"/>
            </a:endParaRPr>
          </a:p>
          <a:p>
            <a:pPr marL="609480" indent="-609480">
              <a:lnSpc>
                <a:spcPct val="80000"/>
              </a:lnSpc>
              <a:buClr>
                <a:srgbClr val="000000"/>
              </a:buClr>
              <a:buFont typeface="Times New Roman"/>
              <a:buAutoNum type="arabicPeriod" startAt="8"/>
            </a:pPr>
            <a:r>
              <a:rPr lang="ru-RU" sz="2000" b="0" strike="noStrike" spc="-1">
                <a:solidFill>
                  <a:srgbClr val="000000"/>
                </a:solidFill>
                <a:uFill>
                  <a:solidFill>
                    <a:srgbClr val="FFFFFF"/>
                  </a:solidFill>
                </a:uFill>
                <a:latin typeface="Times New Roman"/>
                <a:ea typeface="Times New Roman"/>
              </a:rPr>
              <a:t>Management methods are methods and techniques for implementing the impact of a management entity on a security management object.In the practice of management, there are methods: administrative, economic, socio-psychological, organizational, and legal regulation.</a:t>
            </a:r>
            <a:endParaRPr lang="en-US" sz="3200" b="0" strike="noStrike" spc="-1">
              <a:solidFill>
                <a:srgbClr val="000000"/>
              </a:solidFill>
              <a:uFill>
                <a:solidFill>
                  <a:srgbClr val="FFFFFF"/>
                </a:solidFill>
              </a:uFill>
              <a:latin typeface="Times New Roman"/>
            </a:endParaRPr>
          </a:p>
          <a:p>
            <a:pPr marL="609480" indent="-609480">
              <a:lnSpc>
                <a:spcPct val="80000"/>
              </a:lnSpc>
              <a:buClr>
                <a:srgbClr val="000000"/>
              </a:buClr>
              <a:buFont typeface="Times New Roman"/>
              <a:buAutoNum type="arabicPeriod" startAt="8"/>
            </a:pPr>
            <a:r>
              <a:rPr lang="ru-RU" sz="2000" b="0" strike="noStrike" spc="-1">
                <a:solidFill>
                  <a:srgbClr val="000000"/>
                </a:solidFill>
                <a:uFill>
                  <a:solidFill>
                    <a:srgbClr val="FFFFFF"/>
                  </a:solidFill>
                </a:uFill>
                <a:latin typeface="Times New Roman"/>
                <a:ea typeface="Times New Roman"/>
              </a:rPr>
              <a:t> Management regulations are a certain set of rules and regulations that determine the procedure for holding meetings, meetings, conferences, etc. Regulations are an integral part of the organizational management method, which allows you to set the boundaries and scope of the activities of individual officials, divisions, departments, departments, etc.of individual management subsystems or the system as a whole.</a:t>
            </a:r>
            <a:endParaRPr lang="en-US" sz="3200" b="0" strike="noStrike" spc="-1">
              <a:solidFill>
                <a:srgbClr val="000000"/>
              </a:solidFill>
              <a:uFill>
                <a:solidFill>
                  <a:srgbClr val="FFFFFF"/>
                </a:solidFill>
              </a:uFill>
              <a:latin typeface="Times New Roman"/>
            </a:endParaRPr>
          </a:p>
          <a:p>
            <a:pPr marL="609480" indent="-609480" algn="just">
              <a:lnSpc>
                <a:spcPct val="80000"/>
              </a:lnSpc>
            </a:pPr>
            <a:r>
              <a:rPr lang="ru-RU" sz="20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 name="TextShape 1"/>
          <p:cNvSpPr txBox="1"/>
          <p:nvPr/>
        </p:nvSpPr>
        <p:spPr>
          <a:xfrm>
            <a:off x="685800" y="609120"/>
            <a:ext cx="7772400" cy="1143000"/>
          </a:xfrm>
          <a:prstGeom prst="rect">
            <a:avLst/>
          </a:prstGeom>
          <a:noFill/>
          <a:ln>
            <a:noFill/>
          </a:ln>
        </p:spPr>
        <p:txBody>
          <a:bodyPr lIns="90000" tIns="46800" rIns="90000" bIns="46800" anchor="ctr"/>
          <a:lstStyle/>
          <a:p>
            <a:pPr algn="ctr"/>
            <a:r>
              <a:rPr lang="ru-RU" sz="3200" b="1" strike="noStrike" spc="-1">
                <a:solidFill>
                  <a:srgbClr val="000000"/>
                </a:solidFill>
                <a:uFill>
                  <a:solidFill>
                    <a:srgbClr val="FFFFFF"/>
                  </a:solidFill>
                </a:uFill>
                <a:latin typeface="Times New Roman"/>
              </a:rPr>
              <a:t>8. Elements of the regional security management system (Part 4)</a:t>
            </a:r>
            <a:endParaRPr lang="en-US" sz="4400" b="0" strike="noStrike" spc="-1">
              <a:solidFill>
                <a:srgbClr val="000000"/>
              </a:solidFill>
              <a:uFill>
                <a:solidFill>
                  <a:srgbClr val="FFFFFF"/>
                </a:solidFill>
              </a:uFill>
              <a:latin typeface="Times New Roman"/>
            </a:endParaRPr>
          </a:p>
        </p:txBody>
      </p:sp>
      <p:sp>
        <p:nvSpPr>
          <p:cNvPr id="61" name="TextShape 2"/>
          <p:cNvSpPr txBox="1"/>
          <p:nvPr/>
        </p:nvSpPr>
        <p:spPr>
          <a:xfrm>
            <a:off x="685800" y="1981080"/>
            <a:ext cx="7772400" cy="4114800"/>
          </a:xfrm>
          <a:prstGeom prst="rect">
            <a:avLst/>
          </a:prstGeom>
          <a:noFill/>
          <a:ln>
            <a:noFill/>
          </a:ln>
        </p:spPr>
        <p:txBody>
          <a:bodyPr lIns="90000" tIns="46800" rIns="90000" bIns="46800"/>
          <a:lstStyle/>
          <a:p>
            <a:pPr marL="609480" indent="-609480">
              <a:lnSpc>
                <a:spcPct val="80000"/>
              </a:lnSpc>
            </a:pPr>
            <a:r>
              <a:rPr lang="ru-RU" sz="2000" b="0" strike="noStrike" spc="-1">
                <a:solidFill>
                  <a:srgbClr val="000000"/>
                </a:solidFill>
                <a:uFill>
                  <a:solidFill>
                    <a:srgbClr val="FFFFFF"/>
                  </a:solidFill>
                </a:uFill>
                <a:latin typeface="Times New Roman"/>
                <a:ea typeface="Times New Roman"/>
              </a:rPr>
              <a:t>10. Management information – a set of received information and data that complement the available information and eliminate the uncertainty of knowledge and data transmitted by various means and through various channels and used by management personnel to develop a management decision.</a:t>
            </a:r>
            <a:r>
              <a:rPr lang="ru-RU" sz="2000" b="0" strike="noStrike" spc="-1">
                <a:solidFill>
                  <a:srgbClr val="000000"/>
                </a:solidFill>
                <a:uFill>
                  <a:solidFill>
                    <a:srgbClr val="FFFFFF"/>
                  </a:solidFill>
                </a:uFill>
                <a:latin typeface="Times New Roman"/>
              </a:rPr>
              <a:t> </a:t>
            </a:r>
            <a:r>
              <a:rPr lang="ru-RU" sz="2000" b="0" strike="noStrike" spc="-1">
                <a:solidFill>
                  <a:srgbClr val="000000"/>
                </a:solidFill>
                <a:uFill>
                  <a:solidFill>
                    <a:srgbClr val="FFFFFF"/>
                  </a:solidFill>
                </a:uFill>
                <a:latin typeface="Times New Roman"/>
                <a:ea typeface="Times New Roman"/>
              </a:rPr>
              <a:t>An information product that removes the existing uncertainty prior to its appearance (receipt).</a:t>
            </a:r>
            <a:endParaRPr lang="en-US" sz="3200" b="0" strike="noStrike" spc="-1">
              <a:solidFill>
                <a:srgbClr val="000000"/>
              </a:solidFill>
              <a:uFill>
                <a:solidFill>
                  <a:srgbClr val="FFFFFF"/>
                </a:solidFill>
              </a:uFill>
              <a:latin typeface="Times New Roman"/>
            </a:endParaRPr>
          </a:p>
          <a:p>
            <a:pPr marL="609480" indent="-609480">
              <a:lnSpc>
                <a:spcPct val="80000"/>
              </a:lnSpc>
            </a:pPr>
            <a:r>
              <a:rPr lang="ru-RU" sz="2000" b="0" strike="noStrike" spc="-1">
                <a:solidFill>
                  <a:srgbClr val="000000"/>
                </a:solidFill>
                <a:uFill>
                  <a:solidFill>
                    <a:srgbClr val="FFFFFF"/>
                  </a:solidFill>
                </a:uFill>
                <a:latin typeface="Times New Roman"/>
                <a:ea typeface="Times New Roman"/>
              </a:rPr>
              <a:t>11. Management decision-represents the act of implementing a management action or choosing a course of action that ensures that the results required by the situation are obtained and thereby ensures the normal functioning or development of the system.</a:t>
            </a:r>
            <a:endParaRPr lang="en-US" sz="3200" b="0" strike="noStrike" spc="-1">
              <a:solidFill>
                <a:srgbClr val="000000"/>
              </a:solidFill>
              <a:uFill>
                <a:solidFill>
                  <a:srgbClr val="FFFFFF"/>
                </a:solidFill>
              </a:uFill>
              <a:latin typeface="Times New Roman"/>
            </a:endParaRPr>
          </a:p>
          <a:p>
            <a:pPr marL="609480" indent="-609480">
              <a:lnSpc>
                <a:spcPct val="80000"/>
              </a:lnSpc>
              <a:buClr>
                <a:srgbClr val="000000"/>
              </a:buClr>
              <a:buFont typeface="Times New Roman"/>
              <a:buChar char="•"/>
            </a:pPr>
            <a:r>
              <a:rPr lang="ru-RU" sz="20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 name="TextShape 1"/>
          <p:cNvSpPr txBox="1"/>
          <p:nvPr/>
        </p:nvSpPr>
        <p:spPr>
          <a:xfrm>
            <a:off x="685800" y="609120"/>
            <a:ext cx="7772400" cy="51588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9. Main tasks of the SSC</a:t>
            </a:r>
            <a:endParaRPr lang="en-US" sz="4400" b="0" strike="noStrike" spc="-1">
              <a:solidFill>
                <a:srgbClr val="000000"/>
              </a:solidFill>
              <a:uFill>
                <a:solidFill>
                  <a:srgbClr val="FFFFFF"/>
                </a:solidFill>
              </a:uFill>
              <a:latin typeface="Times New Roman"/>
            </a:endParaRPr>
          </a:p>
        </p:txBody>
      </p:sp>
      <p:sp>
        <p:nvSpPr>
          <p:cNvPr id="63" name="TextShape 2"/>
          <p:cNvSpPr txBox="1"/>
          <p:nvPr/>
        </p:nvSpPr>
        <p:spPr>
          <a:xfrm>
            <a:off x="685440" y="1628280"/>
            <a:ext cx="8062920" cy="4537080"/>
          </a:xfrm>
          <a:prstGeom prst="rect">
            <a:avLst/>
          </a:prstGeom>
          <a:noFill/>
          <a:ln>
            <a:noFill/>
          </a:ln>
        </p:spPr>
        <p:txBody>
          <a:bodyPr lIns="90000" tIns="46800" rIns="90000" bIns="46800"/>
          <a:lstStyle/>
          <a:p>
            <a:pPr marL="342720" indent="-342720" algn="just">
              <a:lnSpc>
                <a:spcPct val="80000"/>
              </a:lnSpc>
            </a:pPr>
            <a:r>
              <a:rPr lang="ru-RU" sz="2000" b="0" strike="noStrike" spc="-1">
                <a:solidFill>
                  <a:srgbClr val="000000"/>
                </a:solidFill>
                <a:uFill>
                  <a:solidFill>
                    <a:srgbClr val="FFFFFF"/>
                  </a:solidFill>
                </a:uFill>
                <a:latin typeface="Times New Roman"/>
                <a:ea typeface="Times New Roman"/>
              </a:rPr>
              <a:t>1. Implementation of a unified policy on the territory of the region, which provides for the implementation of a set of measures (economic, environmental, legal, etc.) to protect the population, material and cultural values, and the natural environment of the region in emergency situations. </a:t>
            </a:r>
            <a:endParaRPr lang="en-US" sz="3200" b="0" strike="noStrike" spc="-1">
              <a:solidFill>
                <a:srgbClr val="000000"/>
              </a:solidFill>
              <a:uFill>
                <a:solidFill>
                  <a:srgbClr val="FFFFFF"/>
                </a:solidFill>
              </a:uFill>
              <a:latin typeface="Times New Roman"/>
            </a:endParaRPr>
          </a:p>
          <a:p>
            <a:pPr marL="342720" indent="-342720" algn="just">
              <a:lnSpc>
                <a:spcPct val="80000"/>
              </a:lnSpc>
            </a:pPr>
            <a:r>
              <a:rPr lang="ru-RU" sz="2000" b="0" strike="noStrike" spc="-1">
                <a:solidFill>
                  <a:srgbClr val="000000"/>
                </a:solidFill>
                <a:uFill>
                  <a:solidFill>
                    <a:srgbClr val="FFFFFF"/>
                  </a:solidFill>
                </a:uFill>
                <a:latin typeface="Times New Roman"/>
              </a:rPr>
              <a:t>2.</a:t>
            </a:r>
            <a:r>
              <a:rPr lang="ru-RU" sz="2000" b="0" strike="noStrike" spc="-1">
                <a:solidFill>
                  <a:srgbClr val="000000"/>
                </a:solidFill>
                <a:uFill>
                  <a:solidFill>
                    <a:srgbClr val="FFFFFF"/>
                  </a:solidFill>
                </a:uFill>
                <a:latin typeface="Times New Roman"/>
                <a:ea typeface="Times New Roman"/>
              </a:rPr>
              <a:t> Development and implementation of state and regional comprehensive long-term and medium-term target programs for this purpose, as well as conducting research and development activities for this purpose.</a:t>
            </a:r>
            <a:endParaRPr lang="en-US" sz="3200" b="0" strike="noStrike" spc="-1">
              <a:solidFill>
                <a:srgbClr val="000000"/>
              </a:solidFill>
              <a:uFill>
                <a:solidFill>
                  <a:srgbClr val="FFFFFF"/>
                </a:solidFill>
              </a:uFill>
              <a:latin typeface="Times New Roman"/>
            </a:endParaRPr>
          </a:p>
          <a:p>
            <a:pPr marL="342720" indent="-342720" algn="just">
              <a:lnSpc>
                <a:spcPct val="80000"/>
              </a:lnSpc>
            </a:pPr>
            <a:r>
              <a:rPr lang="ru-RU" sz="2000" b="0" strike="noStrike" spc="-1">
                <a:solidFill>
                  <a:srgbClr val="000000"/>
                </a:solidFill>
                <a:uFill>
                  <a:solidFill>
                    <a:srgbClr val="FFFFFF"/>
                  </a:solidFill>
                </a:uFill>
                <a:latin typeface="Times New Roman"/>
              </a:rPr>
              <a:t>3</a:t>
            </a:r>
            <a:r>
              <a:rPr lang="ru-RU" sz="2000" b="0" strike="noStrike" spc="-1">
                <a:solidFill>
                  <a:srgbClr val="000000"/>
                </a:solidFill>
                <a:uFill>
                  <a:solidFill>
                    <a:srgbClr val="FFFFFF"/>
                  </a:solidFill>
                </a:uFill>
                <a:latin typeface="Times New Roman"/>
                <a:ea typeface="Times New Roman"/>
              </a:rPr>
              <a:t>.Ensuring the sustainable functioning of the system for monitoring and controlling the state of the natural environment and potentially dangerous objects.</a:t>
            </a:r>
            <a:endParaRPr lang="en-US" sz="3200" b="0" strike="noStrike" spc="-1">
              <a:solidFill>
                <a:srgbClr val="000000"/>
              </a:solidFill>
              <a:uFill>
                <a:solidFill>
                  <a:srgbClr val="FFFFFF"/>
                </a:solidFill>
              </a:uFill>
              <a:latin typeface="Times New Roman"/>
            </a:endParaRPr>
          </a:p>
          <a:p>
            <a:pPr marL="342720" indent="-342720" algn="just">
              <a:lnSpc>
                <a:spcPct val="80000"/>
              </a:lnSpc>
            </a:pPr>
            <a:r>
              <a:rPr lang="ru-RU" sz="2000" b="0" strike="noStrike" spc="-1">
                <a:solidFill>
                  <a:srgbClr val="000000"/>
                </a:solidFill>
                <a:uFill>
                  <a:solidFill>
                    <a:srgbClr val="FFFFFF"/>
                  </a:solidFill>
                </a:uFill>
                <a:latin typeface="Times New Roman"/>
              </a:rPr>
              <a:t>4</a:t>
            </a:r>
            <a:r>
              <a:rPr lang="ru-RU" sz="2000" b="0" strike="noStrike" spc="-1">
                <a:solidFill>
                  <a:srgbClr val="000000"/>
                </a:solidFill>
                <a:uFill>
                  <a:solidFill>
                    <a:srgbClr val="FFFFFF"/>
                  </a:solidFill>
                </a:uFill>
                <a:latin typeface="Times New Roman"/>
                <a:ea typeface="Times New Roman"/>
              </a:rPr>
              <a:t>.Monitoring and forecasting the possibility of various types of hazards and early identification of potentially dangerous objects (territories and districts).</a:t>
            </a:r>
            <a:endParaRPr lang="en-US" sz="3200" b="0" strike="noStrike" spc="-1">
              <a:solidFill>
                <a:srgbClr val="000000"/>
              </a:solidFill>
              <a:uFill>
                <a:solidFill>
                  <a:srgbClr val="FFFFFF"/>
                </a:solidFill>
              </a:uFill>
              <a:latin typeface="Times New Roman"/>
            </a:endParaRPr>
          </a:p>
          <a:p>
            <a:pPr marL="342720" indent="-342720">
              <a:lnSpc>
                <a:spcPct val="80000"/>
              </a:lnSpc>
              <a:buClr>
                <a:srgbClr val="000000"/>
              </a:buClr>
              <a:buFont typeface="Times New Roman"/>
              <a:buChar char="•"/>
            </a:pPr>
            <a:r>
              <a:rPr lang="ru-RU" sz="20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 name="TextShape 1"/>
          <p:cNvSpPr txBox="1"/>
          <p:nvPr/>
        </p:nvSpPr>
        <p:spPr>
          <a:xfrm>
            <a:off x="685800" y="609120"/>
            <a:ext cx="7772400" cy="114300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9. Main tasks of the SSC (continued)</a:t>
            </a:r>
            <a:endParaRPr lang="en-US" sz="4400" b="0" strike="noStrike" spc="-1">
              <a:solidFill>
                <a:srgbClr val="000000"/>
              </a:solidFill>
              <a:uFill>
                <a:solidFill>
                  <a:srgbClr val="FFFFFF"/>
                </a:solidFill>
              </a:uFill>
              <a:latin typeface="Times New Roman"/>
            </a:endParaRPr>
          </a:p>
        </p:txBody>
      </p:sp>
      <p:sp>
        <p:nvSpPr>
          <p:cNvPr id="65" name="TextShape 2"/>
          <p:cNvSpPr txBox="1"/>
          <p:nvPr/>
        </p:nvSpPr>
        <p:spPr>
          <a:xfrm>
            <a:off x="468360" y="1980720"/>
            <a:ext cx="8207280" cy="4327560"/>
          </a:xfrm>
          <a:prstGeom prst="rect">
            <a:avLst/>
          </a:prstGeom>
          <a:noFill/>
          <a:ln>
            <a:noFill/>
          </a:ln>
        </p:spPr>
        <p:txBody>
          <a:bodyPr lIns="90000" tIns="46800" rIns="90000" bIns="46800"/>
          <a:lstStyle/>
          <a:p>
            <a:pPr marL="342720" indent="-342720" algn="just">
              <a:lnSpc>
                <a:spcPct val="80000"/>
              </a:lnSpc>
            </a:pPr>
            <a:r>
              <a:rPr lang="ru-RU" sz="2000" b="0" strike="noStrike" spc="-1">
                <a:solidFill>
                  <a:srgbClr val="000000"/>
                </a:solidFill>
                <a:uFill>
                  <a:solidFill>
                    <a:srgbClr val="FFFFFF"/>
                  </a:solidFill>
                </a:uFill>
                <a:latin typeface="Times New Roman"/>
              </a:rPr>
              <a:t>5</a:t>
            </a:r>
            <a:r>
              <a:rPr lang="ru-RU" sz="2000" b="0" strike="noStrike" spc="-1">
                <a:solidFill>
                  <a:srgbClr val="000000"/>
                </a:solidFill>
                <a:uFill>
                  <a:solidFill>
                    <a:srgbClr val="FFFFFF"/>
                  </a:solidFill>
                </a:uFill>
                <a:latin typeface="Times New Roman"/>
                <a:ea typeface="Times New Roman"/>
              </a:rPr>
              <a:t>. Ensuring the sustainability and safety of the functioning of facilities and life support systems of the population. If it is necessary to take effective measures when signs of danger appear.</a:t>
            </a:r>
            <a:endParaRPr lang="en-US" sz="3200" b="0" strike="noStrike" spc="-1">
              <a:solidFill>
                <a:srgbClr val="000000"/>
              </a:solidFill>
              <a:uFill>
                <a:solidFill>
                  <a:srgbClr val="FFFFFF"/>
                </a:solidFill>
              </a:uFill>
              <a:latin typeface="Times New Roman"/>
            </a:endParaRPr>
          </a:p>
          <a:p>
            <a:pPr marL="342720" indent="-342720" algn="just">
              <a:lnSpc>
                <a:spcPct val="80000"/>
              </a:lnSpc>
            </a:pPr>
            <a:r>
              <a:rPr lang="ru-RU" sz="2000" b="0" strike="noStrike" spc="-1">
                <a:solidFill>
                  <a:srgbClr val="000000"/>
                </a:solidFill>
                <a:uFill>
                  <a:solidFill>
                    <a:srgbClr val="FFFFFF"/>
                  </a:solidFill>
                </a:uFill>
                <a:latin typeface="Times New Roman"/>
              </a:rPr>
              <a:t>6</a:t>
            </a:r>
            <a:r>
              <a:rPr lang="ru-RU" sz="2000" b="0" strike="noStrike" spc="-1">
                <a:solidFill>
                  <a:srgbClr val="000000"/>
                </a:solidFill>
                <a:uFill>
                  <a:solidFill>
                    <a:srgbClr val="FFFFFF"/>
                  </a:solidFill>
                </a:uFill>
                <a:latin typeface="Times New Roman"/>
                <a:ea typeface="Times New Roman"/>
              </a:rPr>
              <a:t>. Accumulation of reserves of material and technical means, medical equipment and preparations, food and other means to ensure the life of the population and conduct rescue operations.</a:t>
            </a:r>
            <a:endParaRPr lang="en-US" sz="3200" b="0" strike="noStrike" spc="-1">
              <a:solidFill>
                <a:srgbClr val="000000"/>
              </a:solidFill>
              <a:uFill>
                <a:solidFill>
                  <a:srgbClr val="FFFFFF"/>
                </a:solidFill>
              </a:uFill>
              <a:latin typeface="Times New Roman"/>
            </a:endParaRPr>
          </a:p>
          <a:p>
            <a:pPr marL="342720" indent="-342720" algn="just">
              <a:lnSpc>
                <a:spcPct val="80000"/>
              </a:lnSpc>
            </a:pPr>
            <a:r>
              <a:rPr lang="ru-RU" sz="2000" b="0" strike="noStrike" spc="-1">
                <a:solidFill>
                  <a:srgbClr val="000000"/>
                </a:solidFill>
                <a:uFill>
                  <a:solidFill>
                    <a:srgbClr val="FFFFFF"/>
                  </a:solidFill>
                </a:uFill>
                <a:latin typeface="Times New Roman"/>
              </a:rPr>
              <a:t>7</a:t>
            </a:r>
            <a:r>
              <a:rPr lang="ru-RU" sz="2000" b="0" strike="noStrike" spc="-1">
                <a:solidFill>
                  <a:srgbClr val="000000"/>
                </a:solidFill>
                <a:uFill>
                  <a:solidFill>
                    <a:srgbClr val="FFFFFF"/>
                  </a:solidFill>
                </a:uFill>
                <a:latin typeface="Times New Roman"/>
                <a:ea typeface="Times New Roman"/>
              </a:rPr>
              <a:t>. Maintaining high readiness and training of the management bodies, forces and means of the Ministry of Emergency Situations to act in emergency situations.</a:t>
            </a:r>
            <a:endParaRPr lang="en-US" sz="3200" b="0" strike="noStrike" spc="-1">
              <a:solidFill>
                <a:srgbClr val="000000"/>
              </a:solidFill>
              <a:uFill>
                <a:solidFill>
                  <a:srgbClr val="FFFFFF"/>
                </a:solidFill>
              </a:uFill>
              <a:latin typeface="Times New Roman"/>
            </a:endParaRPr>
          </a:p>
          <a:p>
            <a:pPr marL="342720" indent="-342720" algn="just">
              <a:lnSpc>
                <a:spcPct val="80000"/>
              </a:lnSpc>
            </a:pPr>
            <a:r>
              <a:rPr lang="ru-RU" sz="2000" b="0" strike="noStrike" spc="-1">
                <a:solidFill>
                  <a:srgbClr val="000000"/>
                </a:solidFill>
                <a:uFill>
                  <a:solidFill>
                    <a:srgbClr val="FFFFFF"/>
                  </a:solidFill>
                </a:uFill>
                <a:latin typeface="Times New Roman"/>
              </a:rPr>
              <a:t>8. </a:t>
            </a:r>
            <a:r>
              <a:rPr lang="ru-RU" sz="2000" b="0" strike="noStrike" spc="-1">
                <a:solidFill>
                  <a:srgbClr val="000000"/>
                </a:solidFill>
                <a:uFill>
                  <a:solidFill>
                    <a:srgbClr val="FFFFFF"/>
                  </a:solidFill>
                </a:uFill>
                <a:latin typeface="Times New Roman"/>
                <a:ea typeface="Times New Roman"/>
              </a:rPr>
              <a:t>Rapid response to emergencies, timely adoption of measures to eliminate the consequences in the disaster area, conducting search and rescue and emergency recovery operations to eliminate the consequences of emergencies.</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 name="TextShape 1"/>
          <p:cNvSpPr txBox="1"/>
          <p:nvPr/>
        </p:nvSpPr>
        <p:spPr>
          <a:xfrm>
            <a:off x="250920" y="259920"/>
            <a:ext cx="8493120" cy="1297080"/>
          </a:xfrm>
          <a:prstGeom prst="rect">
            <a:avLst/>
          </a:prstGeom>
          <a:noFill/>
          <a:ln>
            <a:noFill/>
          </a:ln>
        </p:spPr>
        <p:txBody>
          <a:bodyPr lIns="90000" tIns="46800" rIns="90000" bIns="46800" anchor="ctr"/>
          <a:lstStyle/>
          <a:p>
            <a:pPr marL="838080" indent="-838080" algn="ctr"/>
            <a:r>
              <a:rPr lang="ru-RU" sz="3000" b="1" strike="noStrike" spc="-1">
                <a:solidFill>
                  <a:srgbClr val="000000"/>
                </a:solidFill>
                <a:uFill>
                  <a:solidFill>
                    <a:srgbClr val="FFFFFF"/>
                  </a:solidFill>
                </a:uFill>
                <a:latin typeface="Times New Roman"/>
              </a:rPr>
              <a:t>1. Defining regional security</a:t>
            </a:r>
            <a:endParaRPr lang="en-US" sz="4400" b="0" strike="noStrike" spc="-1">
              <a:solidFill>
                <a:srgbClr val="000000"/>
              </a:solidFill>
              <a:uFill>
                <a:solidFill>
                  <a:srgbClr val="FFFFFF"/>
                </a:solidFill>
              </a:uFill>
              <a:latin typeface="Times New Roman"/>
            </a:endParaRPr>
          </a:p>
        </p:txBody>
      </p:sp>
      <p:sp>
        <p:nvSpPr>
          <p:cNvPr id="41" name="TextShape 2"/>
          <p:cNvSpPr txBox="1"/>
          <p:nvPr/>
        </p:nvSpPr>
        <p:spPr>
          <a:xfrm>
            <a:off x="250560" y="2349000"/>
            <a:ext cx="8569080" cy="4248360"/>
          </a:xfrm>
          <a:prstGeom prst="rect">
            <a:avLst/>
          </a:prstGeom>
          <a:noFill/>
          <a:ln>
            <a:noFill/>
          </a:ln>
        </p:spPr>
        <p:txBody>
          <a:bodyPr lIns="90000" tIns="46800" rIns="90000" bIns="46800"/>
          <a:lstStyle/>
          <a:p>
            <a:pPr algn="just"/>
            <a:r>
              <a:rPr lang="ru-RU" sz="2600" b="0" strike="noStrike" spc="-1">
                <a:solidFill>
                  <a:srgbClr val="000000"/>
                </a:solidFill>
                <a:uFill>
                  <a:solidFill>
                    <a:srgbClr val="FFFFFF"/>
                  </a:solidFill>
                </a:uFill>
                <a:latin typeface="Times New Roman"/>
                <a:ea typeface="Times New Roman"/>
              </a:rPr>
              <a:t>Regional security is the state of relations between communities of the population and citizens that are formed in relation to administrative matters.</a:t>
            </a:r>
            <a:r>
              <a:rPr lang="ru-RU" sz="2600" b="0" strike="noStrike" spc="-1">
                <a:solidFill>
                  <a:srgbClr val="000000"/>
                </a:solidFill>
                <a:uFill>
                  <a:solidFill>
                    <a:srgbClr val="FFFFFF"/>
                  </a:solidFill>
                </a:uFill>
                <a:latin typeface="Times New Roman"/>
              </a:rPr>
              <a:t> -</a:t>
            </a:r>
            <a:r>
              <a:rPr lang="ru-RU" sz="2600" b="0" strike="noStrike" spc="-1">
                <a:solidFill>
                  <a:srgbClr val="000000"/>
                </a:solidFill>
                <a:uFill>
                  <a:solidFill>
                    <a:srgbClr val="FFFFFF"/>
                  </a:solidFill>
                </a:uFill>
                <a:latin typeface="Times New Roman"/>
                <a:ea typeface="Times New Roman"/>
              </a:rPr>
              <a:t>territorial division of the country, which ensures the safety of people and organizations and the sustainable development of people, families, and ethnic groups.</a:t>
            </a:r>
            <a:endParaRPr lang="en-US" sz="3200" b="0" strike="noStrike" spc="-1">
              <a:solidFill>
                <a:srgbClr val="000000"/>
              </a:solidFill>
              <a:uFill>
                <a:solidFill>
                  <a:srgbClr val="FFFFFF"/>
                </a:solidFill>
              </a:uFill>
              <a:latin typeface="Times New Roman"/>
            </a:endParaRPr>
          </a:p>
          <a:p>
            <a:r>
              <a:rPr lang="ru-RU" sz="26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TextShape 1"/>
          <p:cNvSpPr txBox="1"/>
          <p:nvPr/>
        </p:nvSpPr>
        <p:spPr>
          <a:xfrm>
            <a:off x="1187280" y="333000"/>
            <a:ext cx="6910560" cy="803160"/>
          </a:xfrm>
          <a:prstGeom prst="rect">
            <a:avLst/>
          </a:prstGeom>
          <a:noFill/>
          <a:ln>
            <a:noFill/>
          </a:ln>
        </p:spPr>
        <p:txBody>
          <a:bodyPr lIns="90000" tIns="46800" rIns="90000" bIns="46800" anchor="ctr"/>
          <a:lstStyle/>
          <a:p>
            <a:pPr algn="ctr"/>
            <a:r>
              <a:rPr lang="ru-RU" sz="3000" b="1" strike="noStrike" spc="-1">
                <a:solidFill>
                  <a:srgbClr val="000000"/>
                </a:solidFill>
                <a:uFill>
                  <a:solidFill>
                    <a:srgbClr val="FFFFFF"/>
                  </a:solidFill>
                </a:uFill>
                <a:latin typeface="Times New Roman"/>
              </a:rPr>
              <a:t>2. Regional security aspects</a:t>
            </a:r>
            <a:endParaRPr lang="en-US" sz="4400" b="0" strike="noStrike" spc="-1">
              <a:solidFill>
                <a:srgbClr val="000000"/>
              </a:solidFill>
              <a:uFill>
                <a:solidFill>
                  <a:srgbClr val="FFFFFF"/>
                </a:solidFill>
              </a:uFill>
              <a:latin typeface="Times New Roman"/>
            </a:endParaRPr>
          </a:p>
        </p:txBody>
      </p:sp>
      <p:sp>
        <p:nvSpPr>
          <p:cNvPr id="43" name="TextShape 2"/>
          <p:cNvSpPr txBox="1"/>
          <p:nvPr/>
        </p:nvSpPr>
        <p:spPr>
          <a:xfrm>
            <a:off x="250920" y="1557000"/>
            <a:ext cx="8642160" cy="5040360"/>
          </a:xfrm>
          <a:prstGeom prst="rect">
            <a:avLst/>
          </a:prstGeom>
          <a:noFill/>
          <a:ln>
            <a:noFill/>
          </a:ln>
        </p:spPr>
        <p:txBody>
          <a:bodyPr lIns="90000" tIns="46800" rIns="90000" bIns="46800"/>
          <a:lstStyle/>
          <a:p>
            <a:pPr marL="342720" indent="-342720" algn="just"/>
            <a:r>
              <a:rPr lang="ru-RU" sz="2600" b="0" strike="noStrike" spc="-1">
                <a:solidFill>
                  <a:srgbClr val="000000"/>
                </a:solidFill>
                <a:uFill>
                  <a:solidFill>
                    <a:srgbClr val="FFFFFF"/>
                  </a:solidFill>
                </a:uFill>
                <a:latin typeface="Times New Roman"/>
                <a:ea typeface="Times New Roman"/>
              </a:rPr>
              <a:t>Aspects</a:t>
            </a:r>
            <a:r>
              <a:rPr lang="ru-RU" sz="2600" b="0" strike="noStrike" spc="-1">
                <a:solidFill>
                  <a:srgbClr val="000000"/>
                </a:solidFill>
                <a:uFill>
                  <a:solidFill>
                    <a:srgbClr val="FFFFFF"/>
                  </a:solidFill>
                </a:uFill>
                <a:latin typeface="Times New Roman"/>
              </a:rPr>
              <a:t> </a:t>
            </a:r>
            <a:r>
              <a:rPr lang="ru-RU" sz="2600" b="0" strike="noStrike" spc="-1">
                <a:solidFill>
                  <a:srgbClr val="000000"/>
                </a:solidFill>
                <a:uFill>
                  <a:solidFill>
                    <a:srgbClr val="FFFFFF"/>
                  </a:solidFill>
                </a:uFill>
                <a:latin typeface="Times New Roman"/>
                <a:ea typeface="Times New Roman"/>
              </a:rPr>
              <a:t>regional security includes the following components::</a:t>
            </a:r>
            <a:endParaRPr lang="en-US" sz="3200" b="0" strike="noStrike" spc="-1">
              <a:solidFill>
                <a:srgbClr val="000000"/>
              </a:solidFill>
              <a:uFill>
                <a:solidFill>
                  <a:srgbClr val="FFFFFF"/>
                </a:solidFill>
              </a:uFill>
              <a:latin typeface="Times New Roman"/>
            </a:endParaRPr>
          </a:p>
          <a:p>
            <a:pPr marL="342720" indent="-342720" algn="just"/>
            <a:r>
              <a:rPr lang="ru-RU" sz="26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a:p>
            <a:pPr marL="342720" indent="-342720"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Regional</a:t>
            </a:r>
            <a:r>
              <a:rPr lang="ru-RU" sz="2600" b="0" strike="noStrike" spc="-1">
                <a:solidFill>
                  <a:srgbClr val="000000"/>
                </a:solidFill>
                <a:uFill>
                  <a:solidFill>
                    <a:srgbClr val="FFFFFF"/>
                  </a:solidFill>
                </a:uFill>
                <a:latin typeface="Times New Roman"/>
              </a:rPr>
              <a:t> </a:t>
            </a:r>
            <a:r>
              <a:rPr lang="ru-RU" sz="2600" b="0" strike="noStrike" spc="-1">
                <a:solidFill>
                  <a:srgbClr val="000000"/>
                </a:solidFill>
                <a:uFill>
                  <a:solidFill>
                    <a:srgbClr val="FFFFFF"/>
                  </a:solidFill>
                </a:uFill>
                <a:latin typeface="Times New Roman"/>
                <a:ea typeface="Times New Roman"/>
              </a:rPr>
              <a:t>national security aspect;</a:t>
            </a:r>
            <a:endParaRPr lang="en-US" sz="3200" b="0" strike="noStrike" spc="-1">
              <a:solidFill>
                <a:srgbClr val="000000"/>
              </a:solidFill>
              <a:uFill>
                <a:solidFill>
                  <a:srgbClr val="FFFFFF"/>
                </a:solidFill>
              </a:uFill>
              <a:latin typeface="Times New Roman"/>
            </a:endParaRPr>
          </a:p>
          <a:p>
            <a:pPr marL="342720" indent="-342720"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Regional aspect of socio-economic security;</a:t>
            </a:r>
            <a:endParaRPr lang="en-US" sz="3200" b="0" strike="noStrike" spc="-1">
              <a:solidFill>
                <a:srgbClr val="000000"/>
              </a:solidFill>
              <a:uFill>
                <a:solidFill>
                  <a:srgbClr val="FFFFFF"/>
                </a:solidFill>
              </a:uFill>
              <a:latin typeface="Times New Roman"/>
            </a:endParaRPr>
          </a:p>
          <a:p>
            <a:pPr marL="342720" indent="-342720">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Regional aspect of natural and technological safety.</a:t>
            </a:r>
            <a:r>
              <a:rPr lang="ru-RU" sz="2600" b="0" strike="noStrike" spc="-1">
                <a:solidFill>
                  <a:srgbClr val="000000"/>
                </a:solidFill>
                <a:uFill>
                  <a:solidFill>
                    <a:srgbClr val="FFFFFF"/>
                  </a:solidFill>
                </a:uFill>
                <a:latin typeface="Times New Roman"/>
              </a:rPr>
              <a:t> </a:t>
            </a:r>
            <a:endParaRPr lang="en-US" sz="3200" b="0" strike="noStrike" spc="-1">
              <a:solidFill>
                <a:srgbClr val="000000"/>
              </a:solidFill>
              <a:uFill>
                <a:solidFill>
                  <a:srgbClr val="FFFFFF"/>
                </a:solidFill>
              </a:uFill>
              <a:latin typeface="Times New Roman"/>
            </a:endParaRPr>
          </a:p>
          <a:p>
            <a:pPr marL="342720" indent="-342720" algn="just"/>
            <a:r>
              <a:rPr lang="ru-RU" sz="2600" b="0" strike="noStrike" spc="-1">
                <a:solidFill>
                  <a:srgbClr val="000000"/>
                </a:solidFill>
                <a:uFill>
                  <a:solidFill>
                    <a:srgbClr val="FFFFFF"/>
                  </a:solidFill>
                </a:uFill>
                <a:latin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 name="TextShape 1"/>
          <p:cNvSpPr txBox="1"/>
          <p:nvPr/>
        </p:nvSpPr>
        <p:spPr>
          <a:xfrm>
            <a:off x="685800" y="609120"/>
            <a:ext cx="7772400" cy="114300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3. Factors affecting the life safety of individuals and organizations</a:t>
            </a:r>
            <a:endParaRPr lang="en-US" sz="4400" b="0" strike="noStrike" spc="-1">
              <a:solidFill>
                <a:srgbClr val="000000"/>
              </a:solidFill>
              <a:uFill>
                <a:solidFill>
                  <a:srgbClr val="FFFFFF"/>
                </a:solidFill>
              </a:uFill>
              <a:latin typeface="Times New Roman"/>
            </a:endParaRPr>
          </a:p>
        </p:txBody>
      </p:sp>
      <p:sp>
        <p:nvSpPr>
          <p:cNvPr id="45" name="TextShape 2"/>
          <p:cNvSpPr txBox="1"/>
          <p:nvPr/>
        </p:nvSpPr>
        <p:spPr>
          <a:xfrm>
            <a:off x="324000" y="2276280"/>
            <a:ext cx="8640720" cy="3600360"/>
          </a:xfrm>
          <a:prstGeom prst="rect">
            <a:avLst/>
          </a:prstGeom>
          <a:noFill/>
          <a:ln>
            <a:noFill/>
          </a:ln>
        </p:spPr>
        <p:txBody>
          <a:bodyPr lIns="90000" tIns="46800" rIns="90000" bIns="46800"/>
          <a:lstStyle/>
          <a:p>
            <a:pPr marL="342720" indent="-342720" algn="just">
              <a:lnSpc>
                <a:spcPct val="8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hazard indication factors – causes of deviations of the characteristics of elements that affect safety from the established safety requirements;</a:t>
            </a:r>
            <a:endParaRPr lang="en-US" sz="3200" b="0" strike="noStrike" spc="-1">
              <a:solidFill>
                <a:srgbClr val="000000"/>
              </a:solidFill>
              <a:uFill>
                <a:solidFill>
                  <a:srgbClr val="FFFFFF"/>
                </a:solidFill>
              </a:uFill>
              <a:latin typeface="Times New Roman"/>
            </a:endParaRPr>
          </a:p>
          <a:p>
            <a:pPr marL="342720" indent="-342720" algn="just">
              <a:lnSpc>
                <a:spcPct val="8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pre-accident factors – causes of failures and unauthorized triggers</a:t>
            </a:r>
            <a:r>
              <a:rPr lang="ru-RU" sz="2600" b="0" strike="noStrike" spc="-1">
                <a:solidFill>
                  <a:srgbClr val="000000"/>
                </a:solidFill>
                <a:uFill>
                  <a:solidFill>
                    <a:srgbClr val="FFFFFF"/>
                  </a:solidFill>
                </a:uFill>
                <a:latin typeface="Times New Roman"/>
              </a:rPr>
              <a:t> </a:t>
            </a:r>
            <a:r>
              <a:rPr lang="ru-RU" sz="2600" b="0" strike="noStrike" spc="-1">
                <a:solidFill>
                  <a:srgbClr val="000000"/>
                </a:solidFill>
                <a:uFill>
                  <a:solidFill>
                    <a:srgbClr val="FFFFFF"/>
                  </a:solidFill>
                </a:uFill>
                <a:latin typeface="Times New Roman"/>
                <a:ea typeface="Times New Roman"/>
              </a:rPr>
              <a:t>elements that affect security;</a:t>
            </a:r>
            <a:endParaRPr lang="en-US" sz="3200" b="0" strike="noStrike" spc="-1">
              <a:solidFill>
                <a:srgbClr val="000000"/>
              </a:solidFill>
              <a:uFill>
                <a:solidFill>
                  <a:srgbClr val="FFFFFF"/>
                </a:solidFill>
              </a:uFill>
              <a:latin typeface="Times New Roman"/>
            </a:endParaRPr>
          </a:p>
          <a:p>
            <a:pPr marL="342720" indent="-342720" algn="just">
              <a:lnSpc>
                <a:spcPct val="8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negative factors – causes of activity hazards;</a:t>
            </a:r>
            <a:endParaRPr lang="en-US" sz="3200" b="0" strike="noStrike" spc="-1">
              <a:solidFill>
                <a:srgbClr val="000000"/>
              </a:solidFill>
              <a:uFill>
                <a:solidFill>
                  <a:srgbClr val="FFFFFF"/>
                </a:solidFill>
              </a:uFill>
              <a:latin typeface="Times New Roman"/>
            </a:endParaRPr>
          </a:p>
          <a:p>
            <a:pPr marL="342720" indent="-342720" algn="just">
              <a:lnSpc>
                <a:spcPct val="8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incident factor – causes of accidents and others.</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 name="TextShape 1"/>
          <p:cNvSpPr txBox="1"/>
          <p:nvPr/>
        </p:nvSpPr>
        <p:spPr>
          <a:xfrm>
            <a:off x="539640" y="259920"/>
            <a:ext cx="8353440" cy="79236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Factors, 
affecting regional security</a:t>
            </a:r>
            <a:endParaRPr lang="en-US" sz="4400" b="0" strike="noStrike" spc="-1">
              <a:solidFill>
                <a:srgbClr val="000000"/>
              </a:solidFill>
              <a:uFill>
                <a:solidFill>
                  <a:srgbClr val="FFFFFF"/>
                </a:solidFill>
              </a:uFill>
              <a:latin typeface="Times New Roman"/>
            </a:endParaRPr>
          </a:p>
        </p:txBody>
      </p:sp>
      <p:sp>
        <p:nvSpPr>
          <p:cNvPr id="47" name="TextShape 2"/>
          <p:cNvSpPr txBox="1"/>
          <p:nvPr/>
        </p:nvSpPr>
        <p:spPr>
          <a:xfrm>
            <a:off x="250920" y="1484280"/>
            <a:ext cx="8673840" cy="4508640"/>
          </a:xfrm>
          <a:prstGeom prst="rect">
            <a:avLst/>
          </a:prstGeom>
          <a:noFill/>
          <a:ln>
            <a:noFill/>
          </a:ln>
        </p:spPr>
        <p:txBody>
          <a:bodyPr lIns="90000" tIns="46800" rIns="90000" bIns="46800"/>
          <a:lstStyle/>
          <a:p>
            <a:pPr algn="just"/>
            <a:r>
              <a:rPr lang="ru-RU" sz="2600" b="0" strike="noStrike" spc="-1">
                <a:solidFill>
                  <a:srgbClr val="000000"/>
                </a:solidFill>
                <a:uFill>
                  <a:solidFill>
                    <a:srgbClr val="FFFFFF"/>
                  </a:solidFill>
                </a:uFill>
                <a:latin typeface="Times New Roman"/>
                <a:ea typeface="Times New Roman"/>
              </a:rPr>
              <a:t>Factors affecting regional security can be divided into the following types::</a:t>
            </a:r>
            <a:endParaRPr lang="en-US" sz="3200" b="0" strike="noStrike" spc="-1">
              <a:solidFill>
                <a:srgbClr val="000000"/>
              </a:solidFill>
              <a:uFill>
                <a:solidFill>
                  <a:srgbClr val="FFFFFF"/>
                </a:solidFill>
              </a:uFill>
              <a:latin typeface="Times New Roman"/>
            </a:endParaRPr>
          </a:p>
          <a:p>
            <a:pPr algn="just"/>
            <a:r>
              <a:rPr lang="ru-RU" sz="26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a:p>
            <a:pPr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 factors affecting socio-economic security;</a:t>
            </a:r>
            <a:endParaRPr lang="en-US" sz="3200" b="0" strike="noStrike" spc="-1">
              <a:solidFill>
                <a:srgbClr val="000000"/>
              </a:solidFill>
              <a:uFill>
                <a:solidFill>
                  <a:srgbClr val="FFFFFF"/>
                </a:solidFill>
              </a:uFill>
              <a:latin typeface="Times New Roman"/>
            </a:endParaRPr>
          </a:p>
          <a:p>
            <a:pPr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 factors influencing the ecological and economic situation</a:t>
            </a:r>
            <a:endParaRPr lang="en-US" sz="3200" b="0" strike="noStrike" spc="-1">
              <a:solidFill>
                <a:srgbClr val="000000"/>
              </a:solidFill>
              <a:uFill>
                <a:solidFill>
                  <a:srgbClr val="FFFFFF"/>
                </a:solidFill>
              </a:uFill>
              <a:latin typeface="Times New Roman"/>
            </a:endParaRPr>
          </a:p>
          <a:p>
            <a:pPr algn="just"/>
            <a:r>
              <a:rPr lang="ru-RU" sz="2600" b="0" strike="noStrike" spc="-1">
                <a:solidFill>
                  <a:srgbClr val="000000"/>
                </a:solidFill>
                <a:uFill>
                  <a:solidFill>
                    <a:srgbClr val="FFFFFF"/>
                  </a:solidFill>
                </a:uFill>
                <a:latin typeface="Times New Roman"/>
                <a:ea typeface="Times New Roman"/>
              </a:rPr>
              <a:t>safety; </a:t>
            </a:r>
            <a:endParaRPr lang="en-US" sz="3200" b="0" strike="noStrike" spc="-1">
              <a:solidFill>
                <a:srgbClr val="000000"/>
              </a:solidFill>
              <a:uFill>
                <a:solidFill>
                  <a:srgbClr val="FFFFFF"/>
                </a:solidFill>
              </a:uFill>
              <a:latin typeface="Times New Roman"/>
            </a:endParaRPr>
          </a:p>
          <a:p>
            <a:pPr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 factors affecting natural and man-made safety.</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 name="TextShape 1"/>
          <p:cNvSpPr txBox="1"/>
          <p:nvPr/>
        </p:nvSpPr>
        <p:spPr>
          <a:xfrm>
            <a:off x="684360" y="333360"/>
            <a:ext cx="7772400" cy="44280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5. Absolute hazard indicators 
for the life of the population of the regions</a:t>
            </a:r>
            <a:endParaRPr lang="en-US" sz="4400" b="0" strike="noStrike" spc="-1">
              <a:solidFill>
                <a:srgbClr val="000000"/>
              </a:solidFill>
              <a:uFill>
                <a:solidFill>
                  <a:srgbClr val="FFFFFF"/>
                </a:solidFill>
              </a:uFill>
              <a:latin typeface="Times New Roman"/>
            </a:endParaRPr>
          </a:p>
        </p:txBody>
      </p:sp>
      <p:sp>
        <p:nvSpPr>
          <p:cNvPr id="49" name="TextShape 2"/>
          <p:cNvSpPr txBox="1"/>
          <p:nvPr/>
        </p:nvSpPr>
        <p:spPr>
          <a:xfrm>
            <a:off x="250560" y="1628280"/>
            <a:ext cx="8497800" cy="4537080"/>
          </a:xfrm>
          <a:prstGeom prst="rect">
            <a:avLst/>
          </a:prstGeom>
          <a:noFill/>
          <a:ln>
            <a:noFill/>
          </a:ln>
        </p:spPr>
        <p:txBody>
          <a:bodyPr lIns="90000" tIns="46800" rIns="90000" bIns="46800"/>
          <a:lstStyle/>
          <a:p>
            <a:pPr marL="342720" indent="-342720" algn="just">
              <a:lnSpc>
                <a:spcPct val="90000"/>
              </a:lnSpc>
            </a:pPr>
            <a:r>
              <a:rPr lang="ru-RU" sz="2400" b="0" strike="noStrike" spc="-1">
                <a:solidFill>
                  <a:srgbClr val="000000"/>
                </a:solidFill>
                <a:uFill>
                  <a:solidFill>
                    <a:srgbClr val="FFFFFF"/>
                  </a:solidFill>
                </a:uFill>
                <a:latin typeface="Times New Roman"/>
                <a:ea typeface="Times New Roman"/>
              </a:rPr>
              <a:t>Absolute hazard indicators include:</a:t>
            </a:r>
            <a:endParaRPr lang="en-US" sz="3200" b="0" strike="noStrike" spc="-1">
              <a:solidFill>
                <a:srgbClr val="000000"/>
              </a:solidFill>
              <a:uFill>
                <a:solidFill>
                  <a:srgbClr val="FFFFFF"/>
                </a:solidFill>
              </a:uFill>
              <a:latin typeface="Times New Roman"/>
            </a:endParaRPr>
          </a:p>
          <a:p>
            <a:pPr marL="342720" indent="-342720" algn="just">
              <a:lnSpc>
                <a:spcPct val="90000"/>
              </a:lnSpc>
            </a:pPr>
            <a:r>
              <a:rPr lang="ru-RU" sz="24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a:p>
            <a:pPr marL="342720" indent="-342720" algn="just">
              <a:lnSpc>
                <a:spcPct val="90000"/>
              </a:lnSpc>
            </a:pPr>
            <a:r>
              <a:rPr lang="ru-RU" sz="2400" b="0" strike="noStrike" spc="-1">
                <a:solidFill>
                  <a:srgbClr val="000000"/>
                </a:solidFill>
                <a:uFill>
                  <a:solidFill>
                    <a:srgbClr val="FFFFFF"/>
                  </a:solidFill>
                </a:uFill>
                <a:latin typeface="Symbol"/>
                <a:ea typeface="Symbol"/>
              </a:rPr>
              <a:t></a:t>
            </a:r>
            <a:r>
              <a:rPr lang="ru-RU" sz="2400" b="0" strike="noStrike" spc="-1">
                <a:solidFill>
                  <a:srgbClr val="000000"/>
                </a:solidFill>
                <a:uFill>
                  <a:solidFill>
                    <a:srgbClr val="FFFFFF"/>
                  </a:solidFill>
                </a:uFill>
                <a:latin typeface="Times New Roman"/>
                <a:ea typeface="Times New Roman"/>
              </a:rPr>
              <a:t>number of natural and man-made emergencies 
per year;</a:t>
            </a:r>
            <a:endParaRPr lang="en-US" sz="3200" b="0" strike="noStrike" spc="-1">
              <a:solidFill>
                <a:srgbClr val="000000"/>
              </a:solidFill>
              <a:uFill>
                <a:solidFill>
                  <a:srgbClr val="FFFFFF"/>
                </a:solidFill>
              </a:uFill>
              <a:latin typeface="Times New Roman"/>
            </a:endParaRPr>
          </a:p>
          <a:p>
            <a:pPr marL="342720" indent="-342720" algn="just">
              <a:lnSpc>
                <a:spcPct val="90000"/>
              </a:lnSpc>
            </a:pPr>
            <a:r>
              <a:rPr lang="ru-RU" sz="2400" b="0" strike="noStrike" spc="-1">
                <a:solidFill>
                  <a:srgbClr val="000000"/>
                </a:solidFill>
                <a:uFill>
                  <a:solidFill>
                    <a:srgbClr val="FFFFFF"/>
                  </a:solidFill>
                </a:uFill>
                <a:latin typeface="Symbol"/>
                <a:ea typeface="Symbol"/>
              </a:rPr>
              <a:t></a:t>
            </a:r>
            <a:r>
              <a:rPr lang="ru-RU" sz="2400" b="0" strike="noStrike" spc="-1">
                <a:solidFill>
                  <a:srgbClr val="000000"/>
                </a:solidFill>
                <a:uFill>
                  <a:solidFill>
                    <a:srgbClr val="FFFFFF"/>
                  </a:solidFill>
                </a:uFill>
                <a:latin typeface="Times New Roman"/>
                <a:ea typeface="Times New Roman"/>
              </a:rPr>
              <a:t>social losses – the number of victims and fatalities 
in an emergency situation per year;</a:t>
            </a:r>
            <a:endParaRPr lang="en-US" sz="3200" b="0" strike="noStrike" spc="-1">
              <a:solidFill>
                <a:srgbClr val="000000"/>
              </a:solidFill>
              <a:uFill>
                <a:solidFill>
                  <a:srgbClr val="FFFFFF"/>
                </a:solidFill>
              </a:uFill>
              <a:latin typeface="Times New Roman"/>
            </a:endParaRPr>
          </a:p>
          <a:p>
            <a:pPr marL="342720" indent="-342720" algn="just">
              <a:lnSpc>
                <a:spcPct val="90000"/>
              </a:lnSpc>
            </a:pPr>
            <a:r>
              <a:rPr lang="ru-RU" sz="2400" b="0" strike="noStrike" spc="-1">
                <a:solidFill>
                  <a:srgbClr val="000000"/>
                </a:solidFill>
                <a:uFill>
                  <a:solidFill>
                    <a:srgbClr val="FFFFFF"/>
                  </a:solidFill>
                </a:uFill>
                <a:latin typeface="Symbol"/>
                <a:ea typeface="Symbol"/>
              </a:rPr>
              <a:t></a:t>
            </a:r>
            <a:r>
              <a:rPr lang="ru-RU" sz="2400" b="0" strike="noStrike" spc="-1">
                <a:solidFill>
                  <a:srgbClr val="000000"/>
                </a:solidFill>
                <a:uFill>
                  <a:solidFill>
                    <a:srgbClr val="FFFFFF"/>
                  </a:solidFill>
                </a:uFill>
                <a:latin typeface="Times New Roman"/>
                <a:ea typeface="Times New Roman"/>
              </a:rPr>
              <a:t>the number of people with impaired living conditions (reflects a decline in the quality of life 
as a result of an emergency);</a:t>
            </a:r>
            <a:endParaRPr lang="en-US" sz="3200" b="0" strike="noStrike" spc="-1">
              <a:solidFill>
                <a:srgbClr val="000000"/>
              </a:solidFill>
              <a:uFill>
                <a:solidFill>
                  <a:srgbClr val="FFFFFF"/>
                </a:solidFill>
              </a:uFill>
              <a:latin typeface="Times New Roman"/>
            </a:endParaRPr>
          </a:p>
          <a:p>
            <a:pPr marL="342720" indent="-342720" algn="just">
              <a:lnSpc>
                <a:spcPct val="90000"/>
              </a:lnSpc>
            </a:pPr>
            <a:r>
              <a:rPr lang="ru-RU" sz="2400" b="0" strike="noStrike" spc="-1">
                <a:solidFill>
                  <a:srgbClr val="000000"/>
                </a:solidFill>
                <a:uFill>
                  <a:solidFill>
                    <a:srgbClr val="FFFFFF"/>
                  </a:solidFill>
                </a:uFill>
                <a:latin typeface="Symbol"/>
                <a:ea typeface="Symbol"/>
              </a:rPr>
              <a:t></a:t>
            </a:r>
            <a:r>
              <a:rPr lang="ru-RU" sz="2400" b="0" strike="noStrike" spc="-1">
                <a:solidFill>
                  <a:srgbClr val="000000"/>
                </a:solidFill>
                <a:uFill>
                  <a:solidFill>
                    <a:srgbClr val="FFFFFF"/>
                  </a:solidFill>
                </a:uFill>
                <a:latin typeface="Times New Roman"/>
                <a:ea typeface="Times New Roman"/>
              </a:rPr>
              <a:t>material damage caused by emergencies per year (reflects the ability of regions to eliminate the consequences of emergencies and maintain the quality of life of the population</a:t>
            </a:r>
            <a:r>
              <a:rPr lang="ru-RU" sz="2600" b="0" strike="noStrike" spc="-1">
                <a:solidFill>
                  <a:srgbClr val="000000"/>
                </a:solidFill>
                <a:uFill>
                  <a:solidFill>
                    <a:srgbClr val="FFFFFF"/>
                  </a:solidFill>
                </a:uFill>
                <a:latin typeface="Times New Roman"/>
                <a:ea typeface="Times New Roman"/>
              </a:rPr>
              <a:t>).</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 name="TextShape 1"/>
          <p:cNvSpPr txBox="1"/>
          <p:nvPr/>
        </p:nvSpPr>
        <p:spPr>
          <a:xfrm>
            <a:off x="395280" y="259920"/>
            <a:ext cx="8748720" cy="57636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6. Indicators of potential danger of the territory</a:t>
            </a:r>
            <a:endParaRPr lang="en-US" sz="4400" b="0" strike="noStrike" spc="-1">
              <a:solidFill>
                <a:srgbClr val="000000"/>
              </a:solidFill>
              <a:uFill>
                <a:solidFill>
                  <a:srgbClr val="FFFFFF"/>
                </a:solidFill>
              </a:uFill>
              <a:latin typeface="Times New Roman"/>
            </a:endParaRPr>
          </a:p>
        </p:txBody>
      </p:sp>
      <p:sp>
        <p:nvSpPr>
          <p:cNvPr id="51" name="TextShape 2"/>
          <p:cNvSpPr txBox="1"/>
          <p:nvPr/>
        </p:nvSpPr>
        <p:spPr>
          <a:xfrm>
            <a:off x="971640" y="1197000"/>
            <a:ext cx="7632720" cy="3744720"/>
          </a:xfrm>
          <a:prstGeom prst="rect">
            <a:avLst/>
          </a:prstGeom>
          <a:noFill/>
          <a:ln>
            <a:noFill/>
          </a:ln>
        </p:spPr>
        <p:txBody>
          <a:bodyPr lIns="90000" tIns="46800" rIns="90000" bIns="46800"/>
          <a:lstStyle/>
          <a:p>
            <a:pPr marL="342720" indent="-342720" algn="just"/>
            <a:r>
              <a:rPr lang="ru-RU" sz="2600" b="0" strike="noStrike" spc="-1">
                <a:solidFill>
                  <a:srgbClr val="000000"/>
                </a:solidFill>
                <a:uFill>
                  <a:solidFill>
                    <a:srgbClr val="FFFFFF"/>
                  </a:solidFill>
                </a:uFill>
                <a:latin typeface="Times New Roman"/>
                <a:ea typeface="Times New Roman"/>
              </a:rPr>
              <a:t>Indicators of the potential danger of the territory are:</a:t>
            </a:r>
            <a:endParaRPr lang="en-US" sz="3200" b="0" strike="noStrike" spc="-1">
              <a:solidFill>
                <a:srgbClr val="000000"/>
              </a:solidFill>
              <a:uFill>
                <a:solidFill>
                  <a:srgbClr val="FFFFFF"/>
                </a:solidFill>
              </a:uFill>
              <a:latin typeface="Times New Roman"/>
            </a:endParaRPr>
          </a:p>
          <a:p>
            <a:pPr marL="342720" indent="-342720"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number of different types of potentially dangerous objects;</a:t>
            </a:r>
            <a:endParaRPr lang="en-US" sz="3200" b="0" strike="noStrike" spc="-1">
              <a:solidFill>
                <a:srgbClr val="000000"/>
              </a:solidFill>
              <a:uFill>
                <a:solidFill>
                  <a:srgbClr val="FFFFFF"/>
                </a:solidFill>
              </a:uFill>
              <a:latin typeface="Times New Roman"/>
            </a:endParaRPr>
          </a:p>
          <a:p>
            <a:pPr marL="342720" indent="-342720"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areas of zones where the impact of damaging and harmful factors of an emergency is possible; </a:t>
            </a:r>
            <a:endParaRPr lang="en-US" sz="3200" b="0" strike="noStrike" spc="-1">
              <a:solidFill>
                <a:srgbClr val="000000"/>
              </a:solidFill>
              <a:uFill>
                <a:solidFill>
                  <a:srgbClr val="FFFFFF"/>
                </a:solidFill>
              </a:uFill>
              <a:latin typeface="Times New Roman"/>
            </a:endParaRPr>
          </a:p>
          <a:p>
            <a:pPr marL="342720" indent="-342720" algn="just">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the number of people living in these zones</a:t>
            </a:r>
            <a:r>
              <a:rPr lang="ru-RU" sz="2600" b="0" strike="noStrike" spc="-1">
                <a:solidFill>
                  <a:srgbClr val="000000"/>
                </a:solidFill>
                <a:uFill>
                  <a:solidFill>
                    <a:srgbClr val="FFFFFF"/>
                  </a:solidFill>
                </a:uFill>
                <a:latin typeface="Times New Roman"/>
              </a:rPr>
              <a:t> </a:t>
            </a:r>
            <a:r>
              <a:rPr lang="ru-RU" sz="2600" b="0" strike="noStrike" spc="-1">
                <a:solidFill>
                  <a:srgbClr val="000000"/>
                </a:solidFill>
                <a:uFill>
                  <a:solidFill>
                    <a:srgbClr val="FFFFFF"/>
                  </a:solidFill>
                </a:uFill>
                <a:latin typeface="Times New Roman"/>
                <a:ea typeface="Times New Roman"/>
              </a:rPr>
              <a:t>etc.</a:t>
            </a:r>
            <a:r>
              <a:rPr lang="ru-RU" sz="2600" b="0" strike="noStrike" spc="-1">
                <a:solidFill>
                  <a:srgbClr val="000000"/>
                </a:solidFill>
                <a:uFill>
                  <a:solidFill>
                    <a:srgbClr val="FFFFFF"/>
                  </a:solidFill>
                </a:uFill>
                <a:latin typeface="Times New Roman"/>
              </a:rPr>
              <a:t> </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 name="TextShape 1"/>
          <p:cNvSpPr txBox="1"/>
          <p:nvPr/>
        </p:nvSpPr>
        <p:spPr>
          <a:xfrm>
            <a:off x="684360" y="404640"/>
            <a:ext cx="7772400" cy="58752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7. Management structure 
regional hazards</a:t>
            </a:r>
            <a:endParaRPr lang="en-US" sz="4400" b="0" strike="noStrike" spc="-1">
              <a:solidFill>
                <a:srgbClr val="000000"/>
              </a:solidFill>
              <a:uFill>
                <a:solidFill>
                  <a:srgbClr val="FFFFFF"/>
                </a:solidFill>
              </a:uFill>
              <a:latin typeface="Times New Roman"/>
            </a:endParaRPr>
          </a:p>
        </p:txBody>
      </p:sp>
      <p:sp>
        <p:nvSpPr>
          <p:cNvPr id="53" name="TextShape 2"/>
          <p:cNvSpPr txBox="1"/>
          <p:nvPr/>
        </p:nvSpPr>
        <p:spPr>
          <a:xfrm>
            <a:off x="395280" y="1628640"/>
            <a:ext cx="8353440" cy="4680000"/>
          </a:xfrm>
          <a:prstGeom prst="rect">
            <a:avLst/>
          </a:prstGeom>
          <a:noFill/>
          <a:ln>
            <a:noFill/>
          </a:ln>
        </p:spPr>
        <p:txBody>
          <a:bodyPr lIns="90000" tIns="46800" rIns="90000" bIns="46800"/>
          <a:lstStyle/>
          <a:p>
            <a:pPr marL="342720" indent="-342720" algn="just">
              <a:lnSpc>
                <a:spcPct val="90000"/>
              </a:lnSpc>
            </a:pPr>
            <a:r>
              <a:rPr lang="ru-RU" sz="2600" b="0" strike="noStrike" spc="-1">
                <a:solidFill>
                  <a:srgbClr val="000000"/>
                </a:solidFill>
                <a:uFill>
                  <a:solidFill>
                    <a:srgbClr val="FFFFFF"/>
                  </a:solidFill>
                </a:uFill>
                <a:latin typeface="Times New Roman"/>
                <a:ea typeface="Times New Roman"/>
              </a:rPr>
              <a:t>The regional hazard management framework includes:</a:t>
            </a:r>
            <a:endParaRPr lang="en-US" sz="3200" b="0" strike="noStrike" spc="-1">
              <a:solidFill>
                <a:srgbClr val="000000"/>
              </a:solidFill>
              <a:uFill>
                <a:solidFill>
                  <a:srgbClr val="FFFFFF"/>
                </a:solidFill>
              </a:uFill>
              <a:latin typeface="Times New Roman"/>
            </a:endParaRPr>
          </a:p>
          <a:p>
            <a:pPr marL="342720" indent="-342720" algn="just">
              <a:lnSpc>
                <a:spcPct val="90000"/>
              </a:lnSpc>
            </a:pPr>
            <a:r>
              <a:rPr lang="ru-RU" sz="2600" b="0" strike="noStrike" spc="-1">
                <a:solidFill>
                  <a:srgbClr val="000000"/>
                </a:solidFill>
                <a:uFill>
                  <a:solidFill>
                    <a:srgbClr val="FFFFFF"/>
                  </a:solidFill>
                </a:uFill>
                <a:latin typeface="Times New Roman"/>
                <a:ea typeface="Times New Roman"/>
              </a:rPr>
              <a:t> </a:t>
            </a:r>
            <a:endParaRPr lang="en-US" sz="3200" b="0" strike="noStrike" spc="-1">
              <a:solidFill>
                <a:srgbClr val="000000"/>
              </a:solidFill>
              <a:uFill>
                <a:solidFill>
                  <a:srgbClr val="FFFFFF"/>
                </a:solidFill>
              </a:uFill>
              <a:latin typeface="Times New Roman"/>
            </a:endParaRPr>
          </a:p>
          <a:p>
            <a:pPr marL="342720" indent="-342720" algn="just">
              <a:lnSpc>
                <a:spcPct val="9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managing socio-economic hazards (security threats);</a:t>
            </a:r>
            <a:endParaRPr lang="en-US" sz="3200" b="0" strike="noStrike" spc="-1">
              <a:solidFill>
                <a:srgbClr val="000000"/>
              </a:solidFill>
              <a:uFill>
                <a:solidFill>
                  <a:srgbClr val="FFFFFF"/>
                </a:solidFill>
              </a:uFill>
              <a:latin typeface="Times New Roman"/>
            </a:endParaRPr>
          </a:p>
          <a:p>
            <a:pPr marL="342720" indent="-342720" algn="just">
              <a:lnSpc>
                <a:spcPct val="9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management of natural and technological hazards;</a:t>
            </a:r>
            <a:endParaRPr lang="en-US" sz="3200" b="0" strike="noStrike" spc="-1">
              <a:solidFill>
                <a:srgbClr val="000000"/>
              </a:solidFill>
              <a:uFill>
                <a:solidFill>
                  <a:srgbClr val="FFFFFF"/>
                </a:solidFill>
              </a:uFill>
              <a:latin typeface="Times New Roman"/>
            </a:endParaRPr>
          </a:p>
          <a:p>
            <a:pPr marL="342720" indent="-342720" algn="just">
              <a:lnSpc>
                <a:spcPct val="9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management</a:t>
            </a:r>
            <a:r>
              <a:rPr lang="ru-RU" sz="2600" b="0" strike="noStrike" spc="-1">
                <a:solidFill>
                  <a:srgbClr val="000000"/>
                </a:solidFill>
                <a:uFill>
                  <a:solidFill>
                    <a:srgbClr val="FFFFFF"/>
                  </a:solidFill>
                </a:uFill>
                <a:latin typeface="Times New Roman"/>
              </a:rPr>
              <a:t> </a:t>
            </a:r>
            <a:r>
              <a:rPr lang="ru-RU" sz="2600" b="0" strike="noStrike" spc="-1">
                <a:solidFill>
                  <a:srgbClr val="000000"/>
                </a:solidFill>
                <a:uFill>
                  <a:solidFill>
                    <a:srgbClr val="FFFFFF"/>
                  </a:solidFill>
                </a:uFill>
                <a:latin typeface="Times New Roman"/>
                <a:ea typeface="Times New Roman"/>
              </a:rPr>
              <a:t>economic and environmental hazards;</a:t>
            </a:r>
            <a:endParaRPr lang="en-US" sz="3200" b="0" strike="noStrike" spc="-1">
              <a:solidFill>
                <a:srgbClr val="000000"/>
              </a:solidFill>
              <a:uFill>
                <a:solidFill>
                  <a:srgbClr val="FFFFFF"/>
                </a:solidFill>
              </a:uFill>
              <a:latin typeface="Times New Roman"/>
            </a:endParaRPr>
          </a:p>
          <a:p>
            <a:pPr marL="342720" indent="-342720" algn="just">
              <a:lnSpc>
                <a:spcPct val="9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management of socio-technical hazards of man-made objects;</a:t>
            </a:r>
            <a:endParaRPr lang="en-US" sz="3200" b="0" strike="noStrike" spc="-1">
              <a:solidFill>
                <a:srgbClr val="000000"/>
              </a:solidFill>
              <a:uFill>
                <a:solidFill>
                  <a:srgbClr val="FFFFFF"/>
                </a:solidFill>
              </a:uFill>
              <a:latin typeface="Times New Roman"/>
            </a:endParaRPr>
          </a:p>
          <a:p>
            <a:pPr marL="342720" indent="-342720">
              <a:lnSpc>
                <a:spcPct val="90000"/>
              </a:lnSpc>
              <a:buClr>
                <a:srgbClr val="000000"/>
              </a:buClr>
              <a:buFont typeface="Times New Roman"/>
              <a:buChar char="•"/>
            </a:pPr>
            <a:r>
              <a:rPr lang="ru-RU" sz="2600" b="0" strike="noStrike" spc="-1">
                <a:solidFill>
                  <a:srgbClr val="000000"/>
                </a:solidFill>
                <a:uFill>
                  <a:solidFill>
                    <a:srgbClr val="FFFFFF"/>
                  </a:solidFill>
                </a:uFill>
                <a:latin typeface="Times New Roman"/>
                <a:ea typeface="Times New Roman"/>
              </a:rPr>
              <a:t>management and protection of the population and territories from emergencies.</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 name="TextShape 1"/>
          <p:cNvSpPr txBox="1"/>
          <p:nvPr/>
        </p:nvSpPr>
        <p:spPr>
          <a:xfrm>
            <a:off x="684000" y="259920"/>
            <a:ext cx="7846920" cy="731880"/>
          </a:xfrm>
          <a:prstGeom prst="rect">
            <a:avLst/>
          </a:prstGeom>
          <a:noFill/>
          <a:ln>
            <a:noFill/>
          </a:ln>
        </p:spPr>
        <p:txBody>
          <a:bodyPr lIns="90000" tIns="46800" rIns="90000" bIns="46800" anchor="ctr"/>
          <a:lstStyle/>
          <a:p>
            <a:pPr algn="ctr"/>
            <a:r>
              <a:rPr lang="ru-RU" sz="2800" b="1" strike="noStrike" spc="-1">
                <a:solidFill>
                  <a:srgbClr val="000000"/>
                </a:solidFill>
                <a:uFill>
                  <a:solidFill>
                    <a:srgbClr val="FFFFFF"/>
                  </a:solidFill>
                </a:uFill>
                <a:latin typeface="Times New Roman"/>
              </a:rPr>
              <a:t>8. Elements of the regional security management system</a:t>
            </a:r>
            <a:endParaRPr lang="en-US" sz="4400" b="0" strike="noStrike" spc="-1">
              <a:solidFill>
                <a:srgbClr val="000000"/>
              </a:solidFill>
              <a:uFill>
                <a:solidFill>
                  <a:srgbClr val="FFFFFF"/>
                </a:solidFill>
              </a:uFill>
              <a:latin typeface="Times New Roman"/>
            </a:endParaRPr>
          </a:p>
        </p:txBody>
      </p:sp>
      <p:sp>
        <p:nvSpPr>
          <p:cNvPr id="55" name="TextShape 2"/>
          <p:cNvSpPr txBox="1"/>
          <p:nvPr/>
        </p:nvSpPr>
        <p:spPr>
          <a:xfrm>
            <a:off x="468360" y="1268280"/>
            <a:ext cx="8424720" cy="5329440"/>
          </a:xfrm>
          <a:prstGeom prst="rect">
            <a:avLst/>
          </a:prstGeom>
          <a:noFill/>
          <a:ln>
            <a:noFill/>
          </a:ln>
        </p:spPr>
        <p:txBody>
          <a:bodyPr lIns="90000" tIns="46800" rIns="90000" bIns="46800"/>
          <a:lstStyle/>
          <a:p>
            <a:pPr marL="609480" indent="-609480">
              <a:lnSpc>
                <a:spcPct val="80000"/>
              </a:lnSpc>
              <a:buClr>
                <a:srgbClr val="000000"/>
              </a:buClr>
              <a:buFont typeface="Times New Roman"/>
              <a:buAutoNum type="arabicPeriod"/>
            </a:pPr>
            <a:r>
              <a:rPr lang="ru-RU" sz="2100" b="0" strike="noStrike" spc="-1">
                <a:solidFill>
                  <a:srgbClr val="000000"/>
                </a:solidFill>
                <a:uFill>
                  <a:solidFill>
                    <a:srgbClr val="FFFFFF"/>
                  </a:solidFill>
                </a:uFill>
                <a:latin typeface="Times New Roman"/>
                <a:ea typeface="Times New Roman"/>
              </a:rPr>
              <a:t>The organizational structure of the management system is understood as the interrelation of structures that are distinguished by various characteristics.</a:t>
            </a:r>
            <a:endParaRPr lang="en-US" sz="3200" b="0" strike="noStrike" spc="-1">
              <a:solidFill>
                <a:srgbClr val="000000"/>
              </a:solidFill>
              <a:uFill>
                <a:solidFill>
                  <a:srgbClr val="FFFFFF"/>
                </a:solidFill>
              </a:uFill>
              <a:latin typeface="Times New Roman"/>
            </a:endParaRPr>
          </a:p>
          <a:p>
            <a:pPr marL="609480" indent="-609480">
              <a:lnSpc>
                <a:spcPct val="80000"/>
              </a:lnSpc>
              <a:buClr>
                <a:srgbClr val="000000"/>
              </a:buClr>
              <a:buFont typeface="Times New Roman"/>
              <a:buAutoNum type="arabicPeriod"/>
            </a:pPr>
            <a:r>
              <a:rPr lang="ru-RU" sz="2100" b="0" strike="noStrike" spc="-1">
                <a:solidFill>
                  <a:srgbClr val="000000"/>
                </a:solidFill>
                <a:uFill>
                  <a:solidFill>
                    <a:srgbClr val="FFFFFF"/>
                  </a:solidFill>
                </a:uFill>
                <a:latin typeface="Times New Roman"/>
                <a:ea typeface="Times New Roman"/>
              </a:rPr>
              <a:t>Goal</a:t>
            </a:r>
            <a:r>
              <a:rPr lang="ru-RU" sz="2100" b="0" strike="noStrike" spc="-1">
                <a:solidFill>
                  <a:srgbClr val="000000"/>
                </a:solidFill>
                <a:uFill>
                  <a:solidFill>
                    <a:srgbClr val="FFFFFF"/>
                  </a:solidFill>
                </a:uFill>
                <a:latin typeface="Times New Roman"/>
              </a:rPr>
              <a:t> </a:t>
            </a:r>
            <a:r>
              <a:rPr lang="ru-RU" sz="2100" b="0" strike="noStrike" spc="-1">
                <a:solidFill>
                  <a:srgbClr val="000000"/>
                </a:solidFill>
                <a:uFill>
                  <a:solidFill>
                    <a:srgbClr val="FFFFFF"/>
                  </a:solidFill>
                </a:uFill>
                <a:latin typeface="Times New Roman"/>
                <a:ea typeface="Times New Roman"/>
              </a:rPr>
              <a:t>security management represents the desired future state of security of the region, the specific desired result that management is aimed at achieving. Security management is multi-purpose. The content of the goal depends on the objective state of security in the region, the capabilities of existing structures and the means used to achieve the goal.In management theory, there are different levels of goals: strategic (long-term) and tactical (operational). In addition, goals may differ in content (economic, social, etc.) and have a complex nature, which will be typical for SURB.</a:t>
            </a:r>
            <a:endParaRPr lang="en-US" sz="3200" b="0" strike="noStrike" spc="-1">
              <a:solidFill>
                <a:srgbClr val="000000"/>
              </a:solidFill>
              <a:uFill>
                <a:solidFill>
                  <a:srgbClr val="FFFFFF"/>
                </a:solidFill>
              </a:uFill>
              <a:latin typeface="Times New Roman"/>
            </a:endParaRPr>
          </a:p>
          <a:p>
            <a:pPr marL="609480" indent="-609480">
              <a:lnSpc>
                <a:spcPct val="80000"/>
              </a:lnSpc>
              <a:buClr>
                <a:srgbClr val="000000"/>
              </a:buClr>
              <a:buFont typeface="Times New Roman"/>
              <a:buAutoNum type="arabicPeriod"/>
            </a:pPr>
            <a:r>
              <a:rPr lang="ru-RU" sz="2100" b="0" strike="noStrike" spc="-1">
                <a:solidFill>
                  <a:srgbClr val="000000"/>
                </a:solidFill>
                <a:uFill>
                  <a:solidFill>
                    <a:srgbClr val="FFFFFF"/>
                  </a:solidFill>
                </a:uFill>
                <a:latin typeface="Times New Roman"/>
                <a:ea typeface="Times New Roman"/>
              </a:rPr>
              <a:t>Management technology is an interconnected set of technical means, a set of operations, processes and procedures performed using mechanization and automation of managerial labor.</a:t>
            </a:r>
            <a:endParaRPr lang="en-US" sz="3200" b="0" strike="noStrike" spc="-1">
              <a:solidFill>
                <a:srgbClr val="000000"/>
              </a:solidFill>
              <a:uFill>
                <a:solidFill>
                  <a:srgbClr val="FFFFFF"/>
                </a:solidFill>
              </a:uFill>
              <a:latin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TotalTime>
  <Words>1183</Words>
  <Application>Microsoft Office PowerPoint</Application>
  <PresentationFormat>Экран (4:3)</PresentationFormat>
  <Paragraphs>72</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DejaVu Sans</vt:lpstr>
      <vt:lpstr>Symbol</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Yandex.Translate</dc:creator>
  <dc:description>Translated with Yandex.Translate</dc:description>
  <cp:lastModifiedBy>User</cp:lastModifiedBy>
  <cp:revision>37</cp:revision>
  <dcterms:modified xsi:type="dcterms:W3CDTF">2022-11-02T10:43:10Z</dcterms:modified>
  <dc:language>en-US</dc:language>
</cp:coreProperties>
</file>